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71" r:id="rId2"/>
    <p:sldId id="256" r:id="rId3"/>
    <p:sldId id="300" r:id="rId4"/>
    <p:sldId id="301" r:id="rId5"/>
    <p:sldId id="302" r:id="rId6"/>
    <p:sldId id="303" r:id="rId7"/>
    <p:sldId id="304" r:id="rId8"/>
    <p:sldId id="305" r:id="rId9"/>
    <p:sldId id="319" r:id="rId10"/>
    <p:sldId id="306" r:id="rId11"/>
    <p:sldId id="308" r:id="rId12"/>
    <p:sldId id="307" r:id="rId13"/>
    <p:sldId id="320" r:id="rId14"/>
    <p:sldId id="311" r:id="rId15"/>
    <p:sldId id="346" r:id="rId16"/>
    <p:sldId id="344" r:id="rId17"/>
    <p:sldId id="345" r:id="rId18"/>
    <p:sldId id="312" r:id="rId19"/>
    <p:sldId id="313" r:id="rId20"/>
    <p:sldId id="314" r:id="rId21"/>
    <p:sldId id="315" r:id="rId22"/>
    <p:sldId id="316" r:id="rId23"/>
    <p:sldId id="331" r:id="rId24"/>
    <p:sldId id="317" r:id="rId25"/>
    <p:sldId id="321" r:id="rId26"/>
    <p:sldId id="322" r:id="rId27"/>
    <p:sldId id="323" r:id="rId28"/>
    <p:sldId id="325" r:id="rId29"/>
    <p:sldId id="330" r:id="rId30"/>
    <p:sldId id="327" r:id="rId31"/>
    <p:sldId id="328" r:id="rId32"/>
    <p:sldId id="354" r:id="rId33"/>
    <p:sldId id="356" r:id="rId34"/>
    <p:sldId id="355" r:id="rId35"/>
    <p:sldId id="347" r:id="rId36"/>
    <p:sldId id="348" r:id="rId37"/>
    <p:sldId id="349" r:id="rId38"/>
    <p:sldId id="351" r:id="rId39"/>
    <p:sldId id="329" r:id="rId40"/>
    <p:sldId id="332" r:id="rId41"/>
    <p:sldId id="333" r:id="rId42"/>
    <p:sldId id="334" r:id="rId43"/>
    <p:sldId id="352" r:id="rId44"/>
    <p:sldId id="336" r:id="rId45"/>
    <p:sldId id="337" r:id="rId46"/>
    <p:sldId id="338" r:id="rId47"/>
    <p:sldId id="353" r:id="rId48"/>
    <p:sldId id="339" r:id="rId49"/>
    <p:sldId id="340" r:id="rId50"/>
    <p:sldId id="341" r:id="rId51"/>
    <p:sldId id="357" r:id="rId52"/>
    <p:sldId id="358" r:id="rId53"/>
    <p:sldId id="359" r:id="rId54"/>
    <p:sldId id="360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2880">
          <p15:clr>
            <a:srgbClr val="A4A3A4"/>
          </p15:clr>
        </p15:guide>
        <p15:guide id="3" pos="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626" y="114"/>
      </p:cViewPr>
      <p:guideLst>
        <p:guide orient="horz" pos="2170"/>
        <p:guide pos="2880"/>
        <p:guide pos="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DDE0E-4D9D-4D9B-AD1B-58F516599D6A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27C99-290A-4EF6-AEA2-86F3B79458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522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522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875" indent="-28572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2884" indent="-228577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037" indent="-228577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191" indent="-228577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344" indent="-22857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497" indent="-22857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8651" indent="-22857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5804" indent="-228577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69C23202-E291-4CA7-AE0E-AFDE72C48053}" type="slidenum">
              <a:rPr lang="en-US" altLang="ko-KR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A880-7187-42B6-BCFA-9FDDC8F8B41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1330-7B46-4A45-BA0D-66D86DA75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09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0" y="-802"/>
            <a:ext cx="9144000" cy="532856"/>
            <a:chOff x="0" y="251012"/>
            <a:chExt cx="9144000" cy="532856"/>
          </a:xfrm>
        </p:grpSpPr>
        <p:sp>
          <p:nvSpPr>
            <p:cNvPr id="6" name="직사각형 5"/>
            <p:cNvSpPr/>
            <p:nvPr/>
          </p:nvSpPr>
          <p:spPr>
            <a:xfrm>
              <a:off x="0" y="251012"/>
              <a:ext cx="9144000" cy="5328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7544" y="251683"/>
              <a:ext cx="84249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2800" dirty="0"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455676" y="3059"/>
            <a:ext cx="8229600" cy="530062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pPr algn="l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5" Type="http://schemas.openxmlformats.org/officeDocument/2006/relationships/hyperlink" Target="http://imagebingo.naver.com/album/image_view.htm?user_id=x404&amp;board_no=12087&amp;nid=1994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image" Target="../media/image6.png"/><Relationship Id="rId4" Type="http://schemas.openxmlformats.org/officeDocument/2006/relationships/image" Target="../media/image3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3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35206"/>
              </p:ext>
            </p:extLst>
          </p:nvPr>
        </p:nvGraphicFramePr>
        <p:xfrm>
          <a:off x="5597869" y="0"/>
          <a:ext cx="3582644" cy="1499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3" imgW="2333333" imgH="2819794" progId="Paint.Picture">
                  <p:embed/>
                </p:oleObj>
              </mc:Choice>
              <mc:Fallback>
                <p:oleObj name="비트맵 이미지" r:id="rId3" imgW="2333333" imgH="281979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869" y="0"/>
                        <a:ext cx="3582644" cy="14996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2" name="Picture 40" descr="x404_4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651500" cy="1484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WordArt 65"/>
          <p:cNvSpPr>
            <a:spLocks noChangeArrowheads="1" noChangeShapeType="1" noTextEdit="1"/>
          </p:cNvSpPr>
          <p:nvPr/>
        </p:nvSpPr>
        <p:spPr bwMode="auto">
          <a:xfrm>
            <a:off x="1187624" y="2780928"/>
            <a:ext cx="6624736" cy="129614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ko-KR" altLang="en-US" sz="4800" b="1" dirty="0"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회귀</a:t>
            </a:r>
            <a:endParaRPr lang="en-US" altLang="ko-KR" sz="4800" b="1" dirty="0">
              <a:latin typeface="굴림" panose="020B0600000101010101" pitchFamily="50" charset="-127"/>
              <a:ea typeface="굴림" panose="020B0600000101010101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4800" b="1" dirty="0"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(Regression)</a:t>
            </a:r>
            <a:endParaRPr lang="ko-KR" altLang="en-US" sz="4800" b="1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solidFill>
                <a:srgbClr val="000080"/>
              </a:solidFill>
              <a:latin typeface="HY헤드라인M"/>
              <a:ea typeface="HY헤드라인M"/>
            </a:endParaRPr>
          </a:p>
        </p:txBody>
      </p:sp>
      <p:pic>
        <p:nvPicPr>
          <p:cNvPr id="5127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229200"/>
            <a:ext cx="9143999" cy="162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48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727" y="620062"/>
            <a:ext cx="83134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경사하강 </a:t>
            </a:r>
            <a:r>
              <a:rPr lang="en-US" altLang="ko-KR" dirty="0" err="1">
                <a:solidFill>
                  <a:srgbClr val="FF0000"/>
                </a:solidFill>
              </a:rPr>
              <a:t>get_weight_updates</a:t>
            </a:r>
            <a:r>
              <a:rPr lang="en-US" altLang="ko-KR" dirty="0">
                <a:solidFill>
                  <a:srgbClr val="FF0000"/>
                </a:solidFill>
              </a:rPr>
              <a:t>() </a:t>
            </a:r>
            <a:r>
              <a:rPr lang="ko-KR" altLang="en-US" dirty="0"/>
              <a:t>함수 작성</a:t>
            </a:r>
            <a:endParaRPr lang="en-US" altLang="ko-KR" dirty="0"/>
          </a:p>
          <a:p>
            <a:pPr marL="5365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입력 배열 </a:t>
            </a:r>
            <a:r>
              <a:rPr lang="en-US" altLang="ko-KR" sz="1600" dirty="0"/>
              <a:t>X</a:t>
            </a:r>
            <a:r>
              <a:rPr lang="ko-KR" altLang="en-US" sz="1600" dirty="0"/>
              <a:t>값에 대한 예측 배열 </a:t>
            </a:r>
            <a:r>
              <a:rPr lang="en-US" altLang="ko-KR" sz="1600" dirty="0"/>
              <a:t>y-</a:t>
            </a:r>
            <a:r>
              <a:rPr lang="en-US" altLang="ko-KR" sz="1600" dirty="0" err="1"/>
              <a:t>pred</a:t>
            </a:r>
            <a:r>
              <a:rPr lang="ko-KR" altLang="en-US" sz="1600" dirty="0"/>
              <a:t>는 </a:t>
            </a:r>
            <a:r>
              <a:rPr lang="en-US" altLang="ko-KR" sz="1600" dirty="0"/>
              <a:t>np.dot(X, w1.T) + W0 </a:t>
            </a:r>
            <a:r>
              <a:rPr lang="ko-KR" altLang="en-US" sz="1600" dirty="0"/>
              <a:t>로 구함</a:t>
            </a:r>
            <a:r>
              <a:rPr lang="en-US" altLang="ko-KR" sz="1600" dirty="0"/>
              <a:t>(</a:t>
            </a:r>
            <a:r>
              <a:rPr lang="ko-KR" altLang="en-US" sz="1600" dirty="0"/>
              <a:t>이는 입력 배열 </a:t>
            </a:r>
            <a:r>
              <a:rPr lang="en-US" altLang="ko-KR" sz="1600" dirty="0"/>
              <a:t>X</a:t>
            </a:r>
            <a:r>
              <a:rPr lang="ko-KR" altLang="en-US" sz="1600" dirty="0"/>
              <a:t>와 </a:t>
            </a:r>
            <a:r>
              <a:rPr lang="en-US" altLang="ko-KR" sz="1600" dirty="0"/>
              <a:t>w1 </a:t>
            </a:r>
            <a:r>
              <a:rPr lang="ko-KR" altLang="en-US" sz="1600" dirty="0"/>
              <a:t>배열의 내적과 동일</a:t>
            </a:r>
            <a:r>
              <a:rPr lang="en-US" altLang="ko-KR" sz="1600" dirty="0"/>
              <a:t>)</a:t>
            </a:r>
          </a:p>
          <a:p>
            <a:pPr marL="720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100</a:t>
            </a:r>
            <a:r>
              <a:rPr lang="ko-KR" altLang="en-US" sz="1400" dirty="0"/>
              <a:t>개의 데이터가 있다면 데이터 </a:t>
            </a:r>
            <a:r>
              <a:rPr lang="en-US" altLang="ko-KR" sz="1400" dirty="0"/>
              <a:t>X(1,2,…,100)</a:t>
            </a:r>
            <a:r>
              <a:rPr lang="ko-KR" altLang="en-US" sz="1400" dirty="0"/>
              <a:t> 값이 있다면 </a:t>
            </a:r>
            <a:r>
              <a:rPr lang="ko-KR" altLang="en-US" sz="1400" dirty="0" err="1"/>
              <a:t>예측값은</a:t>
            </a:r>
            <a:r>
              <a:rPr lang="ko-KR" altLang="en-US" sz="1400" dirty="0"/>
              <a:t> </a:t>
            </a:r>
            <a:r>
              <a:rPr lang="en-US" altLang="ko-KR" sz="1400" dirty="0"/>
              <a:t>w0 + X(1)*w1 + X(2)*w1 + … + X(100)*w1</a:t>
            </a:r>
            <a:r>
              <a:rPr lang="ko-KR" altLang="en-US" sz="1400" dirty="0"/>
              <a:t> </a:t>
            </a:r>
            <a:endParaRPr lang="en-US" altLang="ko-KR" sz="1800" b="0" i="1" dirty="0">
              <a:latin typeface="Cambria Math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7837" y="2413511"/>
            <a:ext cx="8196379" cy="425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w1 </a:t>
            </a:r>
            <a:r>
              <a:rPr lang="ko-KR" altLang="en-US" sz="1400" dirty="0">
                <a:solidFill>
                  <a:srgbClr val="0070C0"/>
                </a:solidFill>
              </a:rPr>
              <a:t>과 </a:t>
            </a:r>
            <a:r>
              <a:rPr lang="en-US" altLang="ko-KR" sz="1400" dirty="0">
                <a:solidFill>
                  <a:srgbClr val="0070C0"/>
                </a:solidFill>
              </a:rPr>
              <a:t>w0 </a:t>
            </a:r>
            <a:r>
              <a:rPr lang="ko-KR" altLang="en-US" sz="1400" dirty="0">
                <a:solidFill>
                  <a:srgbClr val="0070C0"/>
                </a:solidFill>
              </a:rPr>
              <a:t>를 업데이트 할 </a:t>
            </a:r>
            <a:r>
              <a:rPr lang="en-US" altLang="ko-KR" sz="1400" dirty="0">
                <a:solidFill>
                  <a:srgbClr val="0070C0"/>
                </a:solidFill>
              </a:rPr>
              <a:t>w1_update, w0_update</a:t>
            </a:r>
            <a:r>
              <a:rPr lang="ko-KR" altLang="en-US" sz="1400" dirty="0">
                <a:solidFill>
                  <a:srgbClr val="0070C0"/>
                </a:solidFill>
              </a:rPr>
              <a:t>를 반환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sz="1400" dirty="0" err="1">
                <a:solidFill>
                  <a:srgbClr val="FF0000"/>
                </a:solidFill>
              </a:rPr>
              <a:t>def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get_weight_updates</a:t>
            </a:r>
            <a:r>
              <a:rPr lang="en-US" altLang="ko-KR" sz="1400" dirty="0">
                <a:solidFill>
                  <a:srgbClr val="FF0000"/>
                </a:solidFill>
              </a:rPr>
              <a:t>(w1, w0, X, y, </a:t>
            </a:r>
            <a:r>
              <a:rPr lang="en-US" altLang="ko-KR" sz="1400" dirty="0" err="1">
                <a:solidFill>
                  <a:srgbClr val="FF0000"/>
                </a:solidFill>
              </a:rPr>
              <a:t>learning_rate</a:t>
            </a:r>
            <a:r>
              <a:rPr lang="en-US" altLang="ko-KR" sz="1400" dirty="0">
                <a:solidFill>
                  <a:srgbClr val="FF0000"/>
                </a:solidFill>
              </a:rPr>
              <a:t>=0.01):</a:t>
            </a:r>
          </a:p>
          <a:p>
            <a:pPr marL="0" indent="0">
              <a:buNone/>
            </a:pPr>
            <a:r>
              <a:rPr lang="en-US" altLang="ko-KR" sz="1400" dirty="0"/>
              <a:t>    N =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(y)</a:t>
            </a:r>
          </a:p>
          <a:p>
            <a:pPr marL="0" indent="0">
              <a:buNone/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ko-KR" altLang="en-US" sz="1400" dirty="0">
                <a:solidFill>
                  <a:srgbClr val="0070C0"/>
                </a:solidFill>
              </a:rPr>
              <a:t>먼저 </a:t>
            </a:r>
            <a:r>
              <a:rPr lang="en-US" altLang="ko-KR" sz="1400" dirty="0">
                <a:solidFill>
                  <a:srgbClr val="0070C0"/>
                </a:solidFill>
              </a:rPr>
              <a:t>w1_update, w0_update</a:t>
            </a:r>
            <a:r>
              <a:rPr lang="ko-KR" altLang="en-US" sz="1400" dirty="0">
                <a:solidFill>
                  <a:srgbClr val="0070C0"/>
                </a:solidFill>
              </a:rPr>
              <a:t>를 각각 </a:t>
            </a:r>
            <a:r>
              <a:rPr lang="en-US" altLang="ko-KR" sz="1400" dirty="0">
                <a:solidFill>
                  <a:srgbClr val="0070C0"/>
                </a:solidFill>
              </a:rPr>
              <a:t>w1, w0</a:t>
            </a:r>
            <a:r>
              <a:rPr lang="ko-KR" altLang="en-US" sz="1400" dirty="0">
                <a:solidFill>
                  <a:srgbClr val="0070C0"/>
                </a:solidFill>
              </a:rPr>
              <a:t>의 </a:t>
            </a:r>
            <a:r>
              <a:rPr lang="en-US" altLang="ko-KR" sz="1400" dirty="0">
                <a:solidFill>
                  <a:srgbClr val="0070C0"/>
                </a:solidFill>
              </a:rPr>
              <a:t>shape</a:t>
            </a:r>
            <a:r>
              <a:rPr lang="ko-KR" altLang="en-US" sz="1400" dirty="0">
                <a:solidFill>
                  <a:srgbClr val="0070C0"/>
                </a:solidFill>
              </a:rPr>
              <a:t>와 동일한 크기를 가진 </a:t>
            </a:r>
            <a:r>
              <a:rPr lang="en-US" altLang="ko-KR" sz="1400" dirty="0">
                <a:solidFill>
                  <a:srgbClr val="0070C0"/>
                </a:solidFill>
              </a:rPr>
              <a:t>0 </a:t>
            </a:r>
            <a:r>
              <a:rPr lang="ko-KR" altLang="en-US" sz="1400" dirty="0">
                <a:solidFill>
                  <a:srgbClr val="0070C0"/>
                </a:solidFill>
              </a:rPr>
              <a:t>값으로 초기화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w1_update = </a:t>
            </a:r>
            <a:r>
              <a:rPr lang="en-US" altLang="ko-KR" sz="1400" dirty="0" err="1"/>
              <a:t>np.zeros_like</a:t>
            </a:r>
            <a:r>
              <a:rPr lang="en-US" altLang="ko-KR" sz="1400" dirty="0"/>
              <a:t>(w1)</a:t>
            </a:r>
          </a:p>
          <a:p>
            <a:pPr marL="0" indent="0">
              <a:buNone/>
            </a:pPr>
            <a:r>
              <a:rPr lang="en-US" altLang="ko-KR" sz="1400" dirty="0"/>
              <a:t>    w0_update = </a:t>
            </a:r>
            <a:r>
              <a:rPr lang="en-US" altLang="ko-KR" sz="1400" dirty="0" err="1"/>
              <a:t>np.zeros_like</a:t>
            </a:r>
            <a:r>
              <a:rPr lang="en-US" altLang="ko-KR" sz="1400" dirty="0"/>
              <a:t>(w0)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    # </a:t>
            </a:r>
            <a:r>
              <a:rPr lang="ko-KR" altLang="en-US" sz="1400" dirty="0">
                <a:solidFill>
                  <a:srgbClr val="0070C0"/>
                </a:solidFill>
              </a:rPr>
              <a:t>예측 배열 계산하고 예측과 실제 값의 차이 계산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 err="1"/>
              <a:t>y_pred</a:t>
            </a:r>
            <a:r>
              <a:rPr lang="en-US" altLang="ko-KR" sz="1400" dirty="0"/>
              <a:t> = np.dot(X, w1.T) + w0</a:t>
            </a:r>
          </a:p>
          <a:p>
            <a:pPr marL="0" indent="0">
              <a:buNone/>
            </a:pPr>
            <a:r>
              <a:rPr lang="en-US" altLang="ko-KR" sz="1400" dirty="0"/>
              <a:t>    diff = y-</a:t>
            </a:r>
            <a:r>
              <a:rPr lang="en-US" altLang="ko-KR" sz="1400" dirty="0" err="1"/>
              <a:t>y_pred</a:t>
            </a:r>
            <a:r>
              <a:rPr lang="en-US" altLang="ko-KR" sz="1400" dirty="0"/>
              <a:t>      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    # w0_update</a:t>
            </a:r>
            <a:r>
              <a:rPr lang="ko-KR" altLang="en-US" sz="1400" dirty="0">
                <a:solidFill>
                  <a:srgbClr val="0070C0"/>
                </a:solidFill>
              </a:rPr>
              <a:t>를 </a:t>
            </a:r>
            <a:r>
              <a:rPr lang="en-US" altLang="ko-KR" sz="1400" dirty="0">
                <a:solidFill>
                  <a:srgbClr val="0070C0"/>
                </a:solidFill>
              </a:rPr>
              <a:t>dot </a:t>
            </a:r>
            <a:r>
              <a:rPr lang="ko-KR" altLang="en-US" sz="1400" dirty="0">
                <a:solidFill>
                  <a:srgbClr val="0070C0"/>
                </a:solidFill>
              </a:rPr>
              <a:t>행렬 연산으로 구하기 위해 모두 </a:t>
            </a:r>
            <a:r>
              <a:rPr lang="en-US" altLang="ko-KR" sz="1400" dirty="0">
                <a:solidFill>
                  <a:srgbClr val="0070C0"/>
                </a:solidFill>
              </a:rPr>
              <a:t>1</a:t>
            </a:r>
            <a:r>
              <a:rPr lang="ko-KR" altLang="en-US" sz="1400" dirty="0">
                <a:solidFill>
                  <a:srgbClr val="0070C0"/>
                </a:solidFill>
              </a:rPr>
              <a:t>값을 가진 행렬 생성 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w0_factors = </a:t>
            </a:r>
            <a:r>
              <a:rPr lang="en-US" altLang="ko-KR" sz="1400" dirty="0" err="1"/>
              <a:t>np.ones</a:t>
            </a:r>
            <a:r>
              <a:rPr lang="en-US" altLang="ko-KR" sz="1400" dirty="0"/>
              <a:t>((N,1))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    # w1</a:t>
            </a:r>
            <a:r>
              <a:rPr lang="ko-KR" altLang="en-US" sz="1400" dirty="0">
                <a:solidFill>
                  <a:srgbClr val="0070C0"/>
                </a:solidFill>
              </a:rPr>
              <a:t>과 </a:t>
            </a:r>
            <a:r>
              <a:rPr lang="en-US" altLang="ko-KR" sz="1400" dirty="0">
                <a:solidFill>
                  <a:srgbClr val="0070C0"/>
                </a:solidFill>
              </a:rPr>
              <a:t>w0</a:t>
            </a:r>
            <a:r>
              <a:rPr lang="ko-KR" altLang="en-US" sz="1400" dirty="0">
                <a:solidFill>
                  <a:srgbClr val="0070C0"/>
                </a:solidFill>
              </a:rPr>
              <a:t>을 업데이트할 </a:t>
            </a:r>
            <a:r>
              <a:rPr lang="en-US" altLang="ko-KR" sz="1400" dirty="0">
                <a:solidFill>
                  <a:srgbClr val="0070C0"/>
                </a:solidFill>
              </a:rPr>
              <a:t>w1_update</a:t>
            </a:r>
            <a:r>
              <a:rPr lang="ko-KR" altLang="en-US" sz="1400" dirty="0">
                <a:solidFill>
                  <a:srgbClr val="0070C0"/>
                </a:solidFill>
              </a:rPr>
              <a:t>와 </a:t>
            </a:r>
            <a:r>
              <a:rPr lang="en-US" altLang="ko-KR" sz="1400" dirty="0">
                <a:solidFill>
                  <a:srgbClr val="0070C0"/>
                </a:solidFill>
              </a:rPr>
              <a:t>w0_update </a:t>
            </a:r>
            <a:r>
              <a:rPr lang="ko-KR" altLang="en-US" sz="1400" dirty="0">
                <a:solidFill>
                  <a:srgbClr val="0070C0"/>
                </a:solidFill>
              </a:rPr>
              <a:t>계산</a:t>
            </a:r>
          </a:p>
          <a:p>
            <a:pPr marL="0" indent="0">
              <a:buNone/>
            </a:pPr>
            <a:r>
              <a:rPr lang="ko-KR" altLang="en-US" sz="1400" dirty="0"/>
              <a:t>    </a:t>
            </a:r>
            <a:r>
              <a:rPr lang="en-US" altLang="ko-KR" sz="1400" dirty="0"/>
              <a:t>w1_update = -(2/N)*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*(np.dot(X.T, diff))</a:t>
            </a:r>
          </a:p>
          <a:p>
            <a:pPr marL="0" indent="0">
              <a:buNone/>
            </a:pPr>
            <a:r>
              <a:rPr lang="en-US" altLang="ko-KR" sz="1400" dirty="0"/>
              <a:t>    w0_update = -(2/N)*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*(np.dot(w0_factors.T, diff))    </a:t>
            </a:r>
          </a:p>
          <a:p>
            <a:pPr marL="0" indent="0">
              <a:buNone/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    return w1_update, w0_update</a:t>
            </a:r>
          </a:p>
        </p:txBody>
      </p:sp>
    </p:spTree>
    <p:extLst>
      <p:ext uri="{BB962C8B-B14F-4D97-AF65-F5344CB8AC3E}">
        <p14:creationId xmlns:p14="http://schemas.microsoft.com/office/powerpoint/2010/main" val="159553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727" y="818597"/>
            <a:ext cx="824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경사하강을 위한 </a:t>
            </a:r>
            <a:r>
              <a:rPr lang="en-US" altLang="ko-KR" dirty="0">
                <a:solidFill>
                  <a:srgbClr val="FF0000"/>
                </a:solidFill>
              </a:rPr>
              <a:t>w0_factors, w1_update, w0_update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값 설정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477837" y="1296495"/>
            <a:ext cx="819637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w0 = </a:t>
            </a:r>
            <a:r>
              <a:rPr lang="en-US" altLang="ko-KR" sz="1400" dirty="0" err="1">
                <a:solidFill>
                  <a:srgbClr val="FF0000"/>
                </a:solidFill>
              </a:rPr>
              <a:t>np.zeros</a:t>
            </a:r>
            <a:r>
              <a:rPr lang="en-US" altLang="ko-KR" sz="1400" dirty="0">
                <a:solidFill>
                  <a:srgbClr val="FF0000"/>
                </a:solidFill>
              </a:rPr>
              <a:t>((1,1))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w1 = </a:t>
            </a:r>
            <a:r>
              <a:rPr lang="en-US" altLang="ko-KR" sz="1400" dirty="0" err="1">
                <a:solidFill>
                  <a:srgbClr val="FF0000"/>
                </a:solidFill>
              </a:rPr>
              <a:t>np.zeros</a:t>
            </a:r>
            <a:r>
              <a:rPr lang="en-US" altLang="ko-KR" sz="1400" dirty="0">
                <a:solidFill>
                  <a:srgbClr val="FF0000"/>
                </a:solidFill>
              </a:rPr>
              <a:t>((1,1))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>
                <a:solidFill>
                  <a:srgbClr val="FF0000"/>
                </a:solidFill>
              </a:rPr>
              <a:t>y_pred</a:t>
            </a:r>
            <a:r>
              <a:rPr lang="en-US" altLang="ko-KR" sz="1400" dirty="0">
                <a:solidFill>
                  <a:srgbClr val="FF0000"/>
                </a:solidFill>
              </a:rPr>
              <a:t> = np.dot(X, w1.T) + w0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diff = y-</a:t>
            </a:r>
            <a:r>
              <a:rPr lang="en-US" altLang="ko-KR" sz="1400" dirty="0" err="1"/>
              <a:t>y_pred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print(</a:t>
            </a:r>
            <a:r>
              <a:rPr lang="en-US" altLang="ko-KR" sz="1400" dirty="0" err="1"/>
              <a:t>diff.shape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w0_factors = </a:t>
            </a:r>
            <a:r>
              <a:rPr lang="en-US" altLang="ko-KR" sz="1400" dirty="0" err="1">
                <a:solidFill>
                  <a:srgbClr val="FF0000"/>
                </a:solidFill>
              </a:rPr>
              <a:t>np.ones</a:t>
            </a:r>
            <a:r>
              <a:rPr lang="en-US" altLang="ko-KR" sz="1400" dirty="0">
                <a:solidFill>
                  <a:srgbClr val="FF0000"/>
                </a:solidFill>
              </a:rPr>
              <a:t>((100,1))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w1_update = -(2/100)*0.01*(np.dot(X.T, diff))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w0_update = -(2/100)*0.01*(np.dot(w0_factors.T, diff))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print(w1_update.shape, w0_update.shape)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w1, w0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8782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727" y="777933"/>
            <a:ext cx="76088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 err="1">
                <a:solidFill>
                  <a:srgbClr val="FF0000"/>
                </a:solidFill>
              </a:rPr>
              <a:t>gradient_descent_steps</a:t>
            </a:r>
            <a:r>
              <a:rPr lang="en-US" altLang="ko-KR" dirty="0">
                <a:solidFill>
                  <a:srgbClr val="FF0000"/>
                </a:solidFill>
              </a:rPr>
              <a:t>()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5365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반복적으로 경사 </a:t>
            </a:r>
            <a:r>
              <a:rPr lang="ko-KR" altLang="en-US" sz="1800" dirty="0" err="1"/>
              <a:t>하강법을</a:t>
            </a:r>
            <a:r>
              <a:rPr lang="ko-KR" altLang="en-US" sz="1800" dirty="0"/>
              <a:t> 이용하여 </a:t>
            </a:r>
            <a:r>
              <a:rPr lang="en-US" altLang="ko-KR" sz="1800" dirty="0"/>
              <a:t>w1</a:t>
            </a:r>
            <a:r>
              <a:rPr lang="ko-KR" altLang="en-US" sz="1800" dirty="0"/>
              <a:t>과 </a:t>
            </a:r>
            <a:r>
              <a:rPr lang="en-US" altLang="ko-KR" sz="1800" dirty="0"/>
              <a:t>w0</a:t>
            </a:r>
            <a:r>
              <a:rPr lang="ko-KR" altLang="en-US" sz="1800" dirty="0"/>
              <a:t>를 업데이트 하는 함수 </a:t>
            </a:r>
            <a:endParaRPr lang="en-US" altLang="ko-KR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77837" y="1608168"/>
            <a:ext cx="8196379" cy="4243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ko-KR" altLang="en-US" sz="1400" dirty="0">
                <a:solidFill>
                  <a:srgbClr val="0070C0"/>
                </a:solidFill>
              </a:rPr>
              <a:t>입력 인자 </a:t>
            </a:r>
            <a:r>
              <a:rPr lang="en-US" altLang="ko-KR" sz="1400" dirty="0" err="1">
                <a:solidFill>
                  <a:srgbClr val="0070C0"/>
                </a:solidFill>
              </a:rPr>
              <a:t>iters</a:t>
            </a:r>
            <a:r>
              <a:rPr lang="ko-KR" altLang="en-US" sz="1400" dirty="0">
                <a:solidFill>
                  <a:srgbClr val="0070C0"/>
                </a:solidFill>
              </a:rPr>
              <a:t>로 주어진 횟수만큼 반복적으로 </a:t>
            </a:r>
            <a:r>
              <a:rPr lang="en-US" altLang="ko-KR" sz="1400" dirty="0">
                <a:solidFill>
                  <a:srgbClr val="0070C0"/>
                </a:solidFill>
              </a:rPr>
              <a:t>w1</a:t>
            </a:r>
            <a:r>
              <a:rPr lang="ko-KR" altLang="en-US" sz="1400" dirty="0">
                <a:solidFill>
                  <a:srgbClr val="0070C0"/>
                </a:solidFill>
              </a:rPr>
              <a:t>과 </a:t>
            </a:r>
            <a:r>
              <a:rPr lang="en-US" altLang="ko-KR" sz="1400" dirty="0">
                <a:solidFill>
                  <a:srgbClr val="0070C0"/>
                </a:solidFill>
              </a:rPr>
              <a:t>w0</a:t>
            </a:r>
            <a:r>
              <a:rPr lang="ko-KR" altLang="en-US" sz="1400" dirty="0">
                <a:solidFill>
                  <a:srgbClr val="0070C0"/>
                </a:solidFill>
              </a:rPr>
              <a:t>를 업데이트 적용함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>
                <a:solidFill>
                  <a:srgbClr val="FF0000"/>
                </a:solidFill>
              </a:rPr>
              <a:t>def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gradient_descent_steps</a:t>
            </a:r>
            <a:r>
              <a:rPr lang="en-US" altLang="ko-KR" sz="1400" dirty="0">
                <a:solidFill>
                  <a:srgbClr val="FF0000"/>
                </a:solidFill>
              </a:rPr>
              <a:t>(X, y, </a:t>
            </a:r>
            <a:r>
              <a:rPr lang="en-US" altLang="ko-KR" sz="1400" dirty="0" err="1">
                <a:solidFill>
                  <a:srgbClr val="FF0000"/>
                </a:solidFill>
              </a:rPr>
              <a:t>iters</a:t>
            </a:r>
            <a:r>
              <a:rPr lang="en-US" altLang="ko-KR" sz="1400" dirty="0">
                <a:solidFill>
                  <a:srgbClr val="FF0000"/>
                </a:solidFill>
              </a:rPr>
              <a:t>=10000):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</a:t>
            </a:r>
            <a:r>
              <a:rPr lang="en-US" altLang="ko-KR" sz="1400" dirty="0">
                <a:solidFill>
                  <a:srgbClr val="0070C0"/>
                </a:solidFill>
              </a:rPr>
              <a:t> # w0</a:t>
            </a:r>
            <a:r>
              <a:rPr lang="ko-KR" altLang="en-US" sz="1400" dirty="0">
                <a:solidFill>
                  <a:srgbClr val="0070C0"/>
                </a:solidFill>
              </a:rPr>
              <a:t>와 </a:t>
            </a:r>
            <a:r>
              <a:rPr lang="en-US" altLang="ko-KR" sz="1400" dirty="0">
                <a:solidFill>
                  <a:srgbClr val="0070C0"/>
                </a:solidFill>
              </a:rPr>
              <a:t>w1</a:t>
            </a:r>
            <a:r>
              <a:rPr lang="ko-KR" altLang="en-US" sz="1400" dirty="0">
                <a:solidFill>
                  <a:srgbClr val="0070C0"/>
                </a:solidFill>
              </a:rPr>
              <a:t>을 모두 </a:t>
            </a:r>
            <a:r>
              <a:rPr lang="en-US" altLang="ko-KR" sz="1400" dirty="0">
                <a:solidFill>
                  <a:srgbClr val="0070C0"/>
                </a:solidFill>
              </a:rPr>
              <a:t>0</a:t>
            </a:r>
            <a:r>
              <a:rPr lang="ko-KR" altLang="en-US" sz="1400" dirty="0">
                <a:solidFill>
                  <a:srgbClr val="0070C0"/>
                </a:solidFill>
              </a:rPr>
              <a:t>으로 초기화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w0 = </a:t>
            </a:r>
            <a:r>
              <a:rPr lang="en-US" altLang="ko-KR" sz="1400" dirty="0" err="1"/>
              <a:t>np.zeros</a:t>
            </a:r>
            <a:r>
              <a:rPr lang="en-US" altLang="ko-KR" sz="1400" dirty="0"/>
              <a:t>((1,1))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w1 = </a:t>
            </a:r>
            <a:r>
              <a:rPr lang="en-US" altLang="ko-KR" sz="1400" dirty="0" err="1"/>
              <a:t>np.zeros</a:t>
            </a:r>
            <a:r>
              <a:rPr lang="en-US" altLang="ko-KR" sz="1400" dirty="0"/>
              <a:t>((1,1))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    # </a:t>
            </a:r>
            <a:r>
              <a:rPr lang="ko-KR" altLang="en-US" sz="1400" dirty="0">
                <a:solidFill>
                  <a:srgbClr val="0070C0"/>
                </a:solidFill>
              </a:rPr>
              <a:t>인자로 주어진 </a:t>
            </a:r>
            <a:r>
              <a:rPr lang="en-US" altLang="ko-KR" sz="1400" dirty="0" err="1">
                <a:solidFill>
                  <a:srgbClr val="0070C0"/>
                </a:solidFill>
              </a:rPr>
              <a:t>iters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만큼 반복적으로 </a:t>
            </a:r>
            <a:r>
              <a:rPr lang="en-US" altLang="ko-KR" sz="1400" dirty="0" err="1">
                <a:solidFill>
                  <a:srgbClr val="0070C0"/>
                </a:solidFill>
              </a:rPr>
              <a:t>get_weight_updates</a:t>
            </a:r>
            <a:r>
              <a:rPr lang="en-US" altLang="ko-KR" sz="1400" dirty="0">
                <a:solidFill>
                  <a:srgbClr val="0070C0"/>
                </a:solidFill>
              </a:rPr>
              <a:t>() </a:t>
            </a:r>
            <a:r>
              <a:rPr lang="ko-KR" altLang="en-US" sz="1400" dirty="0">
                <a:solidFill>
                  <a:srgbClr val="0070C0"/>
                </a:solidFill>
              </a:rPr>
              <a:t>호출하여 </a:t>
            </a:r>
            <a:r>
              <a:rPr lang="en-US" altLang="ko-KR" sz="1400" dirty="0">
                <a:solidFill>
                  <a:srgbClr val="0070C0"/>
                </a:solidFill>
              </a:rPr>
              <a:t>w1, w0 </a:t>
            </a:r>
            <a:r>
              <a:rPr lang="ko-KR" altLang="en-US" sz="1400" dirty="0">
                <a:solidFill>
                  <a:srgbClr val="0070C0"/>
                </a:solidFill>
              </a:rPr>
              <a:t>업데이트 수행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for </a:t>
            </a:r>
            <a:r>
              <a:rPr lang="en-US" altLang="ko-KR" sz="1400" dirty="0" err="1"/>
              <a:t>ind</a:t>
            </a:r>
            <a:r>
              <a:rPr lang="en-US" altLang="ko-KR" sz="1400" dirty="0"/>
              <a:t> in range(</a:t>
            </a:r>
            <a:r>
              <a:rPr lang="en-US" altLang="ko-KR" sz="1400" dirty="0" err="1"/>
              <a:t>iters</a:t>
            </a:r>
            <a:r>
              <a:rPr lang="en-US" altLang="ko-KR" sz="1400" dirty="0"/>
              <a:t>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    w1_update, w0_update = </a:t>
            </a:r>
            <a:r>
              <a:rPr lang="en-US" altLang="ko-KR" sz="1400" dirty="0" err="1"/>
              <a:t>get_weight_updates</a:t>
            </a:r>
            <a:r>
              <a:rPr lang="en-US" altLang="ko-KR" sz="1400" dirty="0"/>
              <a:t>(w1, w0, X, y, 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=0.01)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    w1 = w1 - w1_update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    w0 = w0 - w0_update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    return w1, w0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1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0725" y="526263"/>
                <a:ext cx="8472881" cy="2381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  <a:defRPr sz="2000" b="1">
                    <a:latin typeface="MD개성체" panose="02020603020101020101" pitchFamily="18" charset="-127"/>
                    <a:ea typeface="MD개성체" panose="02020603020101020101" pitchFamily="18" charset="-127"/>
                  </a:defRPr>
                </a:lvl1pPr>
              </a:lstStyle>
              <a:p>
                <a:r>
                  <a:rPr lang="ko-KR" altLang="en-US" dirty="0"/>
                  <a:t>예측 오차 비용을 계산을 수행하는 함수 </a:t>
                </a:r>
                <a:r>
                  <a:rPr lang="en-US" altLang="ko-KR" dirty="0" err="1"/>
                  <a:t>get_cost</a:t>
                </a:r>
                <a:r>
                  <a:rPr lang="en-US" altLang="ko-KR" dirty="0"/>
                  <a:t>() </a:t>
                </a:r>
                <a:r>
                  <a:rPr lang="ko-KR" altLang="en-US" dirty="0"/>
                  <a:t>생성 및 경사 </a:t>
                </a:r>
                <a:r>
                  <a:rPr lang="ko-KR" altLang="en-US" dirty="0" err="1"/>
                  <a:t>하강법</a:t>
                </a:r>
                <a:r>
                  <a:rPr lang="ko-KR" altLang="en-US" dirty="0"/>
                  <a:t> 수행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536575">
                  <a:buFont typeface="Wingdings" panose="05000000000000000000" pitchFamily="2" charset="2"/>
                  <a:buChar char="Ø"/>
                </a:pPr>
                <a:r>
                  <a:rPr lang="en-US" altLang="ko-KR" sz="1600" dirty="0"/>
                  <a:t>W1, W0</a:t>
                </a:r>
                <a:r>
                  <a:rPr lang="ko-KR" altLang="en-US" sz="1600" dirty="0"/>
                  <a:t>를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으로 초기화한 뒤 </a:t>
                </a:r>
                <a:r>
                  <a:rPr lang="en-US" altLang="ko-KR" sz="1600" dirty="0"/>
                  <a:t>ITERATION </a:t>
                </a:r>
                <a:r>
                  <a:rPr lang="ko-KR" altLang="en-US" sz="1600" dirty="0"/>
                  <a:t>개수 만금 반복해서 </a:t>
                </a:r>
                <a:r>
                  <a:rPr lang="en-US" altLang="ko-KR" sz="1600" dirty="0"/>
                  <a:t>w1, w0 </a:t>
                </a:r>
                <a:r>
                  <a:rPr lang="ko-KR" altLang="en-US" sz="1600" dirty="0"/>
                  <a:t>값을 업데이트</a:t>
                </a:r>
                <a:endParaRPr lang="en-US" altLang="ko-KR" sz="1600" dirty="0"/>
              </a:p>
              <a:p>
                <a:pPr marL="720725">
                  <a:buFont typeface="Wingdings" panose="05000000000000000000" pitchFamily="2" charset="2"/>
                  <a:buChar char="ü"/>
                </a:pPr>
                <a:r>
                  <a:rPr lang="ko-KR" altLang="en-US" sz="1400" dirty="0"/>
                  <a:t>새로운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 dirty="0"/>
                  <a:t> = </a:t>
                </a:r>
                <a:r>
                  <a:rPr lang="ko-KR" altLang="en-US" sz="1400" dirty="0"/>
                  <a:t>이전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dirty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+ </a:t>
                </a:r>
                <a:r>
                  <a:rPr lang="ko-KR" altLang="en-US" sz="1400" b="0" dirty="0">
                    <a:latin typeface="STIXMathJax_Normal-italic"/>
                  </a:rPr>
                  <a:t>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altLang="ko-KR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 smtClean="0">
                            <a:latin typeface="Cambria Math"/>
                          </a:rPr>
                          <m:t>𝑖</m:t>
                        </m:r>
                        <m:r>
                          <a:rPr lang="pt-BR" altLang="ko-KR" sz="14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pt-BR" altLang="ko-KR" sz="1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400" b="0" i="1" dirty="0" smtClean="0">
                            <a:latin typeface="Cambria Math"/>
                          </a:rPr>
                          <m:t>∗(</m:t>
                        </m:r>
                        <m:sSub>
                          <m:sSubPr>
                            <m:ctrlPr>
                              <a:rPr lang="pt-BR" altLang="ko-KR" sz="1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dirty="0" smtClean="0">
                                <a:latin typeface="Cambria Math"/>
                              </a:rPr>
                              <m:t>실제값</m:t>
                            </m:r>
                          </m:e>
                          <m:sub>
                            <m:r>
                              <a:rPr lang="en-US" altLang="ko-KR" sz="1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400" b="0" i="1" dirty="0" smtClean="0">
                            <a:latin typeface="Cambria Math"/>
                          </a:rPr>
                          <m:t> −</m:t>
                        </m:r>
                        <m:sSub>
                          <m:sSubPr>
                            <m:ctrlPr>
                              <a:rPr lang="pt-BR" altLang="ko-K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dirty="0">
                                <a:latin typeface="Cambria Math"/>
                              </a:rPr>
                              <m:t>예측값</m:t>
                            </m:r>
                          </m:e>
                          <m:sub>
                            <m:r>
                              <a:rPr lang="en-US" altLang="ko-KR" sz="1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400" b="0" i="1" dirty="0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400" b="0" i="1" dirty="0">
                  <a:latin typeface="Cambria Math"/>
                </a:endParaRPr>
              </a:p>
              <a:p>
                <a:pPr marL="720725">
                  <a:buFont typeface="Wingdings" panose="05000000000000000000" pitchFamily="2" charset="2"/>
                  <a:buChar char="ü"/>
                </a:pPr>
                <a:r>
                  <a:rPr lang="ko-KR" altLang="en-US" sz="1400" dirty="0"/>
                  <a:t>새로운</a:t>
                </a:r>
                <a14:m>
                  <m:oMath xmlns:m="http://schemas.openxmlformats.org/officeDocument/2006/math">
                    <m:r>
                      <a:rPr lang="en-US" altLang="ko-KR" sz="1400" b="1" i="0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400" dirty="0"/>
                  <a:t> = </a:t>
                </a:r>
                <a:r>
                  <a:rPr lang="ko-KR" altLang="en-US" sz="1400" dirty="0"/>
                  <a:t>이전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400" dirty="0"/>
                  <a:t> + </a:t>
                </a:r>
                <a:r>
                  <a:rPr lang="ko-KR" altLang="en-US" sz="1400" b="0" dirty="0">
                    <a:latin typeface="STIXMathJax_Normal-italic"/>
                  </a:rPr>
                  <a:t>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altLang="ko-KR" sz="1400" b="0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altLang="ko-KR" sz="14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>
                            <a:latin typeface="Cambria Math"/>
                          </a:rPr>
                          <m:t>𝑖</m:t>
                        </m:r>
                        <m:r>
                          <a:rPr lang="pt-BR" altLang="ko-KR" sz="1400" b="0" i="1">
                            <a:latin typeface="Cambria Math"/>
                          </a:rPr>
                          <m:t>=</m:t>
                        </m:r>
                        <m:r>
                          <a:rPr lang="en-US" altLang="ko-KR" sz="1400" b="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ko-KR" sz="1400" b="0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pt-BR" altLang="ko-KR" sz="1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400" b="0" i="1" dirty="0">
                            <a:latin typeface="Cambria Math"/>
                          </a:rPr>
                          <m:t>∗(</m:t>
                        </m:r>
                        <m:sSub>
                          <m:sSubPr>
                            <m:ctrlPr>
                              <a:rPr lang="pt-BR" altLang="ko-KR" sz="1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dirty="0">
                                <a:latin typeface="Cambria Math"/>
                              </a:rPr>
                              <m:t>실제값</m:t>
                            </m:r>
                          </m:e>
                          <m:sub>
                            <m:r>
                              <a:rPr lang="en-US" altLang="ko-KR" sz="1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400" b="0" i="1" dirty="0">
                            <a:latin typeface="Cambria Math"/>
                          </a:rPr>
                          <m:t> −</m:t>
                        </m:r>
                        <m:sSub>
                          <m:sSubPr>
                            <m:ctrlPr>
                              <a:rPr lang="pt-BR" altLang="ko-KR" sz="1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dirty="0">
                                <a:latin typeface="Cambria Math"/>
                              </a:rPr>
                              <m:t>예측값</m:t>
                            </m:r>
                          </m:e>
                          <m:sub>
                            <m:r>
                              <a:rPr lang="en-US" altLang="ko-KR" sz="14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400" b="0" i="1" dirty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1600" dirty="0"/>
                  <a:t>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25" y="526263"/>
                <a:ext cx="8472881" cy="2381934"/>
              </a:xfrm>
              <a:prstGeom prst="rect">
                <a:avLst/>
              </a:prstGeom>
              <a:blipFill rotWithShape="1">
                <a:blip r:embed="rId2"/>
                <a:stretch>
                  <a:fillRect l="-576" b="-17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98975" y="2992087"/>
            <a:ext cx="8196379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>
                <a:solidFill>
                  <a:srgbClr val="FF0000"/>
                </a:solidFill>
              </a:rPr>
              <a:t>def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get_cost</a:t>
            </a:r>
            <a:r>
              <a:rPr lang="en-US" altLang="ko-KR" sz="1400" dirty="0">
                <a:solidFill>
                  <a:srgbClr val="FF0000"/>
                </a:solidFill>
              </a:rPr>
              <a:t>(y, </a:t>
            </a:r>
            <a:r>
              <a:rPr lang="en-US" altLang="ko-KR" sz="1400" dirty="0" err="1">
                <a:solidFill>
                  <a:srgbClr val="FF0000"/>
                </a:solidFill>
              </a:rPr>
              <a:t>y_pred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N =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(y)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cost = </a:t>
            </a:r>
            <a:r>
              <a:rPr lang="en-US" altLang="ko-KR" sz="1400" dirty="0" err="1"/>
              <a:t>np.sum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np.square</a:t>
            </a:r>
            <a:r>
              <a:rPr lang="en-US" altLang="ko-KR" sz="1400" dirty="0"/>
              <a:t>(y - </a:t>
            </a:r>
            <a:r>
              <a:rPr lang="en-US" altLang="ko-KR" sz="1400" dirty="0" err="1"/>
              <a:t>y_pred</a:t>
            </a:r>
            <a:r>
              <a:rPr lang="en-US" altLang="ko-KR" sz="1400" dirty="0"/>
              <a:t>))/N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    return cost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w1, w0 = </a:t>
            </a:r>
            <a:r>
              <a:rPr lang="en-US" altLang="ko-KR" sz="1400" dirty="0" err="1">
                <a:solidFill>
                  <a:srgbClr val="FF0000"/>
                </a:solidFill>
              </a:rPr>
              <a:t>gradient_descent_steps</a:t>
            </a:r>
            <a:r>
              <a:rPr lang="en-US" altLang="ko-KR" sz="1400" dirty="0">
                <a:solidFill>
                  <a:srgbClr val="FF0000"/>
                </a:solidFill>
              </a:rPr>
              <a:t>(X, y, </a:t>
            </a:r>
            <a:r>
              <a:rPr lang="en-US" altLang="ko-KR" sz="1400" dirty="0" err="1">
                <a:solidFill>
                  <a:srgbClr val="FF0000"/>
                </a:solidFill>
              </a:rPr>
              <a:t>iters</a:t>
            </a:r>
            <a:r>
              <a:rPr lang="en-US" altLang="ko-KR" sz="1400" dirty="0">
                <a:solidFill>
                  <a:srgbClr val="FF0000"/>
                </a:solidFill>
              </a:rPr>
              <a:t>=1000)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print("w1:{0:.3f} w0:{1:.3f}".format(w1[0,0], w0[0,0]))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/>
              <a:t>y_pred</a:t>
            </a:r>
            <a:r>
              <a:rPr lang="en-US" altLang="ko-KR" sz="1400" dirty="0"/>
              <a:t> = w1[0,0] * X + w0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print('Gradient Descent Total Cost:{0:.4f}'.format(</a:t>
            </a:r>
            <a:r>
              <a:rPr lang="en-US" altLang="ko-KR" sz="1400" dirty="0" err="1"/>
              <a:t>get_cost</a:t>
            </a:r>
            <a:r>
              <a:rPr lang="en-US" altLang="ko-KR" sz="1400" dirty="0"/>
              <a:t>(y, </a:t>
            </a:r>
            <a:r>
              <a:rPr lang="en-US" altLang="ko-KR" sz="1400" dirty="0" err="1"/>
              <a:t>y_pred</a:t>
            </a:r>
            <a:r>
              <a:rPr lang="en-US" altLang="ko-KR" sz="1400" dirty="0"/>
              <a:t>)))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/>
              <a:t>plt.scatter</a:t>
            </a:r>
            <a:r>
              <a:rPr lang="en-US" altLang="ko-KR" sz="1400" dirty="0"/>
              <a:t>(X, 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/>
              <a:t>plt.plot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X,y_pred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8" name="Picture 1" descr="ClipData_20200204_0028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25" y="949013"/>
            <a:ext cx="4308531" cy="824397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679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57200" y="3679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05" y="3578112"/>
            <a:ext cx="3057525" cy="4953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662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727" y="593375"/>
            <a:ext cx="760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미니 배치 확률적 경사 </a:t>
            </a:r>
            <a:r>
              <a:rPr lang="ko-KR" altLang="en-US" dirty="0" err="1"/>
              <a:t>하강법을</a:t>
            </a:r>
            <a:r>
              <a:rPr lang="ko-KR" altLang="en-US" dirty="0"/>
              <a:t> 이용한 최적 비용함수 도출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7837" y="1007745"/>
            <a:ext cx="8196379" cy="561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200" dirty="0" err="1">
                <a:solidFill>
                  <a:srgbClr val="FF0000"/>
                </a:solidFill>
              </a:rPr>
              <a:t>def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stochastic_gradient_descent_steps</a:t>
            </a:r>
            <a:r>
              <a:rPr lang="en-US" altLang="ko-KR" sz="1200" dirty="0">
                <a:solidFill>
                  <a:srgbClr val="FF0000"/>
                </a:solidFill>
              </a:rPr>
              <a:t>(X, y, </a:t>
            </a:r>
            <a:r>
              <a:rPr lang="en-US" altLang="ko-KR" sz="1200" dirty="0" err="1">
                <a:solidFill>
                  <a:srgbClr val="FF0000"/>
                </a:solidFill>
              </a:rPr>
              <a:t>batch_size</a:t>
            </a:r>
            <a:r>
              <a:rPr lang="en-US" altLang="ko-KR" sz="1200" dirty="0">
                <a:solidFill>
                  <a:srgbClr val="FF0000"/>
                </a:solidFill>
              </a:rPr>
              <a:t>=10, </a:t>
            </a:r>
            <a:r>
              <a:rPr lang="en-US" altLang="ko-KR" sz="1200" dirty="0" err="1">
                <a:solidFill>
                  <a:srgbClr val="FF0000"/>
                </a:solidFill>
              </a:rPr>
              <a:t>iters</a:t>
            </a:r>
            <a:r>
              <a:rPr lang="en-US" altLang="ko-KR" sz="1200" dirty="0">
                <a:solidFill>
                  <a:srgbClr val="FF0000"/>
                </a:solidFill>
              </a:rPr>
              <a:t>=1000):</a:t>
            </a:r>
          </a:p>
          <a:p>
            <a:pPr marL="0" indent="0">
              <a:buNone/>
            </a:pPr>
            <a:r>
              <a:rPr lang="en-US" altLang="ko-KR" sz="1200" dirty="0"/>
              <a:t>    w0 = </a:t>
            </a:r>
            <a:r>
              <a:rPr lang="en-US" altLang="ko-KR" sz="1200" dirty="0" err="1"/>
              <a:t>np.zeros</a:t>
            </a:r>
            <a:r>
              <a:rPr lang="en-US" altLang="ko-KR" sz="1200" dirty="0"/>
              <a:t>((1,1))</a:t>
            </a:r>
          </a:p>
          <a:p>
            <a:pPr marL="0" indent="0">
              <a:buNone/>
            </a:pPr>
            <a:r>
              <a:rPr lang="en-US" altLang="ko-KR" sz="1200" dirty="0"/>
              <a:t>    w1 = </a:t>
            </a:r>
            <a:r>
              <a:rPr lang="en-US" altLang="ko-KR" sz="1200" dirty="0" err="1"/>
              <a:t>np.zeros</a:t>
            </a:r>
            <a:r>
              <a:rPr lang="en-US" altLang="ko-KR" sz="1200" dirty="0"/>
              <a:t>((1,1))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prev_cost</a:t>
            </a:r>
            <a:r>
              <a:rPr lang="en-US" altLang="ko-KR" sz="1200" dirty="0"/>
              <a:t> = 100000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iter_index</a:t>
            </a:r>
            <a:r>
              <a:rPr lang="en-US" altLang="ko-KR" sz="1200" dirty="0"/>
              <a:t> =0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</a:p>
          <a:p>
            <a:pPr marL="0" indent="0">
              <a:buNone/>
            </a:pPr>
            <a:r>
              <a:rPr lang="en-US" altLang="ko-KR" sz="1200" dirty="0"/>
              <a:t>    for </a:t>
            </a:r>
            <a:r>
              <a:rPr lang="en-US" altLang="ko-KR" sz="1200" dirty="0" err="1"/>
              <a:t>ind</a:t>
            </a:r>
            <a:r>
              <a:rPr lang="en-US" altLang="ko-KR" sz="1200" dirty="0"/>
              <a:t> in range(</a:t>
            </a:r>
            <a:r>
              <a:rPr lang="en-US" altLang="ko-KR" sz="1200" dirty="0" err="1"/>
              <a:t>iters</a:t>
            </a:r>
            <a:r>
              <a:rPr lang="en-US" altLang="ko-KR" sz="1200" dirty="0"/>
              <a:t>):</a:t>
            </a:r>
          </a:p>
          <a:p>
            <a:pPr marL="0" indent="0">
              <a:buNone/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np.random.seed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ind</a:t>
            </a:r>
            <a:r>
              <a:rPr lang="en-US" altLang="ko-KR" sz="1200" dirty="0"/>
              <a:t>)</a:t>
            </a:r>
          </a:p>
          <a:p>
            <a:pPr marL="0" indent="0">
              <a:buNone/>
            </a:pPr>
            <a:r>
              <a:rPr lang="en-US" altLang="ko-KR" sz="1200" dirty="0"/>
              <a:t>        </a:t>
            </a:r>
            <a:r>
              <a:rPr lang="en-US" altLang="ko-KR" sz="1200" dirty="0">
                <a:solidFill>
                  <a:srgbClr val="0070C0"/>
                </a:solidFill>
              </a:rPr>
              <a:t># </a:t>
            </a:r>
            <a:r>
              <a:rPr lang="ko-KR" altLang="en-US" sz="1200" dirty="0">
                <a:solidFill>
                  <a:srgbClr val="0070C0"/>
                </a:solidFill>
              </a:rPr>
              <a:t>전체 </a:t>
            </a:r>
            <a:r>
              <a:rPr lang="en-US" altLang="ko-KR" sz="1200" dirty="0">
                <a:solidFill>
                  <a:srgbClr val="0070C0"/>
                </a:solidFill>
              </a:rPr>
              <a:t>X, y </a:t>
            </a:r>
            <a:r>
              <a:rPr lang="ko-KR" altLang="en-US" sz="1200" dirty="0">
                <a:solidFill>
                  <a:srgbClr val="0070C0"/>
                </a:solidFill>
              </a:rPr>
              <a:t>데이터에서 </a:t>
            </a:r>
            <a:r>
              <a:rPr lang="ko-KR" altLang="en-US" sz="1200" dirty="0" err="1">
                <a:solidFill>
                  <a:srgbClr val="0070C0"/>
                </a:solidFill>
              </a:rPr>
              <a:t>랜덤하게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 err="1">
                <a:solidFill>
                  <a:srgbClr val="0070C0"/>
                </a:solidFill>
              </a:rPr>
              <a:t>batch_size</a:t>
            </a:r>
            <a:r>
              <a:rPr lang="ko-KR" altLang="en-US" sz="1200" dirty="0">
                <a:solidFill>
                  <a:srgbClr val="0070C0"/>
                </a:solidFill>
              </a:rPr>
              <a:t>만큼 데이터 추출하여 </a:t>
            </a:r>
            <a:r>
              <a:rPr lang="en-US" altLang="ko-KR" sz="1200" dirty="0" err="1">
                <a:solidFill>
                  <a:srgbClr val="0070C0"/>
                </a:solidFill>
              </a:rPr>
              <a:t>sample_X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en-US" altLang="ko-KR" sz="1200" dirty="0" err="1">
                <a:solidFill>
                  <a:srgbClr val="0070C0"/>
                </a:solidFill>
              </a:rPr>
              <a:t>sample_y</a:t>
            </a:r>
            <a:r>
              <a:rPr lang="ko-KR" altLang="en-US" sz="1200" dirty="0">
                <a:solidFill>
                  <a:srgbClr val="0070C0"/>
                </a:solidFill>
              </a:rPr>
              <a:t>로 저장</a:t>
            </a:r>
          </a:p>
          <a:p>
            <a:pPr marL="0" indent="0">
              <a:buNone/>
            </a:pPr>
            <a:r>
              <a:rPr lang="ko-KR" altLang="en-US" sz="1200" dirty="0"/>
              <a:t>        </a:t>
            </a:r>
            <a:r>
              <a:rPr lang="en-US" altLang="ko-KR" sz="1200" dirty="0" err="1"/>
              <a:t>stochastic_random_index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np.random.permutation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X.shape</a:t>
            </a:r>
            <a:r>
              <a:rPr lang="en-US" altLang="ko-KR" sz="1200" dirty="0"/>
              <a:t>[0])</a:t>
            </a:r>
          </a:p>
          <a:p>
            <a:pPr marL="0" indent="0">
              <a:buNone/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sample_X</a:t>
            </a:r>
            <a:r>
              <a:rPr lang="en-US" altLang="ko-KR" sz="1200" dirty="0"/>
              <a:t> = X[</a:t>
            </a:r>
            <a:r>
              <a:rPr lang="en-US" altLang="ko-KR" sz="1200" dirty="0" err="1"/>
              <a:t>stochastic_random_index</a:t>
            </a:r>
            <a:r>
              <a:rPr lang="en-US" altLang="ko-KR" sz="1200" dirty="0"/>
              <a:t>[0:batch_size]]</a:t>
            </a:r>
          </a:p>
          <a:p>
            <a:pPr marL="0" indent="0">
              <a:buNone/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sample_y</a:t>
            </a:r>
            <a:r>
              <a:rPr lang="en-US" altLang="ko-KR" sz="1200" dirty="0"/>
              <a:t> = y[</a:t>
            </a:r>
            <a:r>
              <a:rPr lang="en-US" altLang="ko-KR" sz="1200" dirty="0" err="1"/>
              <a:t>stochastic_random_index</a:t>
            </a:r>
            <a:r>
              <a:rPr lang="en-US" altLang="ko-KR" sz="1200" dirty="0"/>
              <a:t>[0:batch_size]]</a:t>
            </a:r>
          </a:p>
          <a:p>
            <a:pPr marL="0" indent="0">
              <a:buNone/>
            </a:pPr>
            <a:r>
              <a:rPr lang="en-US" altLang="ko-KR" sz="1200" dirty="0"/>
              <a:t>        </a:t>
            </a:r>
            <a:r>
              <a:rPr lang="en-US" altLang="ko-KR" sz="1200" dirty="0">
                <a:solidFill>
                  <a:srgbClr val="0070C0"/>
                </a:solidFill>
              </a:rPr>
              <a:t># </a:t>
            </a:r>
            <a:r>
              <a:rPr lang="ko-KR" altLang="en-US" sz="1200" dirty="0" err="1">
                <a:solidFill>
                  <a:srgbClr val="0070C0"/>
                </a:solidFill>
              </a:rPr>
              <a:t>랜덤하게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 err="1">
                <a:solidFill>
                  <a:srgbClr val="0070C0"/>
                </a:solidFill>
              </a:rPr>
              <a:t>batch_size</a:t>
            </a:r>
            <a:r>
              <a:rPr lang="ko-KR" altLang="en-US" sz="1200" dirty="0">
                <a:solidFill>
                  <a:srgbClr val="0070C0"/>
                </a:solidFill>
              </a:rPr>
              <a:t>만큼 추출된 데이터 기반으로 </a:t>
            </a:r>
            <a:r>
              <a:rPr lang="en-US" altLang="ko-KR" sz="1200" dirty="0">
                <a:solidFill>
                  <a:srgbClr val="0070C0"/>
                </a:solidFill>
              </a:rPr>
              <a:t>w1_update, w0_update </a:t>
            </a:r>
            <a:r>
              <a:rPr lang="ko-KR" altLang="en-US" sz="1200" dirty="0">
                <a:solidFill>
                  <a:srgbClr val="0070C0"/>
                </a:solidFill>
              </a:rPr>
              <a:t>계산 후 업데이트</a:t>
            </a:r>
          </a:p>
          <a:p>
            <a:pPr marL="0" indent="0">
              <a:buNone/>
            </a:pPr>
            <a:r>
              <a:rPr lang="ko-KR" altLang="en-US" sz="1200" dirty="0"/>
              <a:t>        </a:t>
            </a:r>
            <a:r>
              <a:rPr lang="en-US" altLang="ko-KR" sz="1200" dirty="0"/>
              <a:t>w1_update, w0_update = </a:t>
            </a:r>
            <a:r>
              <a:rPr lang="en-US" altLang="ko-KR" sz="1200" dirty="0" err="1"/>
              <a:t>get_weight_updates</a:t>
            </a:r>
            <a:r>
              <a:rPr lang="en-US" altLang="ko-KR" sz="1200" dirty="0"/>
              <a:t>(w1, w0, </a:t>
            </a:r>
            <a:r>
              <a:rPr lang="en-US" altLang="ko-KR" sz="1200" dirty="0" err="1"/>
              <a:t>sample_X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sample_y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learning_rate</a:t>
            </a:r>
            <a:r>
              <a:rPr lang="en-US" altLang="ko-KR" sz="1200" dirty="0"/>
              <a:t>=0.01)</a:t>
            </a:r>
          </a:p>
          <a:p>
            <a:pPr marL="0" indent="0">
              <a:buNone/>
            </a:pPr>
            <a:r>
              <a:rPr lang="en-US" altLang="ko-KR" sz="1200" dirty="0"/>
              <a:t>        w1 = w1 - w1_update</a:t>
            </a:r>
          </a:p>
          <a:p>
            <a:pPr marL="0" indent="0">
              <a:buNone/>
            </a:pPr>
            <a:r>
              <a:rPr lang="en-US" altLang="ko-KR" sz="1200" dirty="0"/>
              <a:t>        w0 = w0 - w0_update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    return w1, w0</a:t>
            </a:r>
          </a:p>
          <a:p>
            <a:pPr marL="0" indent="0"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w1, w0 = </a:t>
            </a:r>
            <a:r>
              <a:rPr lang="en-US" altLang="ko-KR" sz="1200" dirty="0" err="1">
                <a:solidFill>
                  <a:srgbClr val="FF0000"/>
                </a:solidFill>
              </a:rPr>
              <a:t>stochastic_gradient_descent_steps</a:t>
            </a:r>
            <a:r>
              <a:rPr lang="en-US" altLang="ko-KR" sz="1200" dirty="0">
                <a:solidFill>
                  <a:srgbClr val="FF0000"/>
                </a:solidFill>
              </a:rPr>
              <a:t>(X, y, </a:t>
            </a:r>
            <a:r>
              <a:rPr lang="en-US" altLang="ko-KR" sz="1200" dirty="0" err="1">
                <a:solidFill>
                  <a:srgbClr val="FF0000"/>
                </a:solidFill>
              </a:rPr>
              <a:t>iters</a:t>
            </a:r>
            <a:r>
              <a:rPr lang="en-US" altLang="ko-KR" sz="1200" dirty="0">
                <a:solidFill>
                  <a:srgbClr val="FF0000"/>
                </a:solidFill>
              </a:rPr>
              <a:t>=1000)</a:t>
            </a:r>
          </a:p>
          <a:p>
            <a:pPr marL="0" indent="0">
              <a:buNone/>
            </a:pPr>
            <a:r>
              <a:rPr lang="en-US" altLang="ko-KR" sz="1200" dirty="0"/>
              <a:t>print("w1:",round(w1[0,0],3),"w0:",round(w0[0,0],3))</a:t>
            </a:r>
          </a:p>
          <a:p>
            <a:pPr marL="0" indent="0">
              <a:buNone/>
            </a:pPr>
            <a:r>
              <a:rPr lang="en-US" altLang="ko-KR" sz="1200" dirty="0" err="1"/>
              <a:t>y_pred</a:t>
            </a:r>
            <a:r>
              <a:rPr lang="en-US" altLang="ko-KR" sz="1200" dirty="0"/>
              <a:t> = w1[0,0] * X + w0</a:t>
            </a:r>
          </a:p>
          <a:p>
            <a:pPr marL="0" indent="0">
              <a:buNone/>
            </a:pPr>
            <a:r>
              <a:rPr lang="en-US" altLang="ko-KR" sz="1200" dirty="0"/>
              <a:t>print('Stochastic Gradient Descent Total Cost:{0:.4f}'.format(</a:t>
            </a:r>
            <a:r>
              <a:rPr lang="en-US" altLang="ko-KR" sz="1200" dirty="0" err="1"/>
              <a:t>get_cost</a:t>
            </a:r>
            <a:r>
              <a:rPr lang="en-US" altLang="ko-KR" sz="1200" dirty="0"/>
              <a:t>(y, </a:t>
            </a:r>
            <a:r>
              <a:rPr lang="en-US" altLang="ko-KR" sz="1200" dirty="0" err="1"/>
              <a:t>y_pred</a:t>
            </a:r>
            <a:r>
              <a:rPr lang="en-US" altLang="ko-KR" sz="1200" dirty="0"/>
              <a:t>)))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881" y="4712910"/>
            <a:ext cx="4000500" cy="485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8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3561" y="1018698"/>
                <a:ext cx="7608816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  <a:defRPr sz="2000" b="1">
                    <a:latin typeface="MD개성체" panose="02020603020101020101" pitchFamily="18" charset="-127"/>
                    <a:ea typeface="MD개성체" panose="02020603020101020101" pitchFamily="18" charset="-127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/>
                        </a:rPr>
                        <m:t>    =</m:t>
                      </m:r>
                      <m:sSub>
                        <m:sSubPr>
                          <m:ctrlPr>
                            <a:rPr lang="pt-BR" altLang="ko-KR" sz="18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dirty="0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1800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altLang="ko-KR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altLang="ko-KR" sz="18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dirty="0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800" b="0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800" b="0" i="1" dirty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1800" b="0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altLang="ko-KR" sz="18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altLang="ko-KR" sz="18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dirty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800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800" b="0" i="1" dirty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sz="1800" b="0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altLang="ko-KR" sz="18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altLang="ko-KR" sz="18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dirty="0" smtClean="0">
                                  <a:latin typeface="Cambria Math"/>
                                </a:rPr>
                                <m:t>…+</m:t>
                              </m:r>
                              <m:r>
                                <a:rPr lang="en-US" altLang="ko-KR" sz="1800" b="0" i="1" dirty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800" b="0" i="1" dirty="0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800" b="0" i="1" dirty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dirty="0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61" y="1018698"/>
                <a:ext cx="7608816" cy="4524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Picture 1" descr="ClipData_20200204_0029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68" y="3791078"/>
            <a:ext cx="5124046" cy="2702001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17" y="1121963"/>
            <a:ext cx="223138" cy="3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" descr="ClipData_20200204_0029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888" y="1605354"/>
            <a:ext cx="4835607" cy="20431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0727" y="697227"/>
            <a:ext cx="7608816" cy="41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sz="1800" dirty="0"/>
              <a:t>변수가 여러 </a:t>
            </a:r>
            <a:r>
              <a:rPr lang="ko-KR" altLang="en-US" sz="1800" dirty="0" err="1"/>
              <a:t>개일때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회귀식</a:t>
            </a:r>
            <a:endParaRPr lang="ko-KR" alt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360727" y="8389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다중 회귀</a:t>
            </a:r>
          </a:p>
        </p:txBody>
      </p:sp>
    </p:spTree>
    <p:extLst>
      <p:ext uri="{BB962C8B-B14F-4D97-AF65-F5344CB8AC3E}">
        <p14:creationId xmlns:p14="http://schemas.microsoft.com/office/powerpoint/2010/main" val="139168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lipData_20200204_0029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90" y="2097711"/>
            <a:ext cx="6865619" cy="3853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727" y="8389"/>
            <a:ext cx="832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사이킷런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LinearRegression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보스턴 주택 가격 예측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727" y="593375"/>
            <a:ext cx="760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 err="1"/>
              <a:t>LenearRegression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-Ordinary Least </a:t>
            </a:r>
            <a:r>
              <a:rPr lang="en-US" altLang="ko-KR" dirty="0" err="1"/>
              <a:t>Squres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9390" y="1161265"/>
            <a:ext cx="818765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class </a:t>
            </a:r>
            <a:r>
              <a:rPr lang="en-US" altLang="ko-KR" sz="1600" dirty="0" err="1"/>
              <a:t>sklearn.linear_model.LenearRegression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fit_intercept</a:t>
            </a:r>
            <a:r>
              <a:rPr lang="en-US" altLang="ko-KR" sz="1600" dirty="0"/>
              <a:t>=True, </a:t>
            </a:r>
            <a:r>
              <a:rPr lang="en-US" altLang="ko-KR" sz="1600" dirty="0" err="1"/>
              <a:t>nomalize</a:t>
            </a:r>
            <a:r>
              <a:rPr lang="en-US" altLang="ko-KR" sz="1600" dirty="0"/>
              <a:t>=False, </a:t>
            </a:r>
            <a:r>
              <a:rPr lang="en-US" altLang="ko-KR" sz="1600" dirty="0" err="1"/>
              <a:t>copy_X</a:t>
            </a:r>
            <a:r>
              <a:rPr lang="en-US" altLang="ko-KR" sz="1600" dirty="0"/>
              <a:t>=True, </a:t>
            </a:r>
            <a:r>
              <a:rPr lang="en-US" altLang="ko-KR" sz="1600" dirty="0" err="1"/>
              <a:t>n_jobs</a:t>
            </a:r>
            <a:r>
              <a:rPr lang="en-US" altLang="ko-KR" sz="1600" dirty="0"/>
              <a:t>=1)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06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29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90" y="673893"/>
            <a:ext cx="6865619" cy="3440906"/>
          </a:xfrm>
          <a:prstGeom prst="rect">
            <a:avLst/>
          </a:prstGeom>
        </p:spPr>
      </p:pic>
      <p:pic>
        <p:nvPicPr>
          <p:cNvPr id="3" name="Picture 1" descr="ClipData_20200204_0029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24" y="4332913"/>
            <a:ext cx="6865619" cy="14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3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832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사이킷런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LinearRegression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보스턴 주택 가격 예측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7837" y="759294"/>
            <a:ext cx="8196379" cy="509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pPr marL="0" indent="0"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matplotlib.pyplot</a:t>
            </a:r>
            <a:r>
              <a:rPr lang="en-US" altLang="ko-KR" sz="1400" dirty="0"/>
              <a:t> as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import pandas as </a:t>
            </a:r>
            <a:r>
              <a:rPr lang="en-US" altLang="ko-KR" sz="1400" dirty="0" err="1"/>
              <a:t>pd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seaborn</a:t>
            </a:r>
            <a:r>
              <a:rPr lang="en-US" altLang="ko-KR" sz="1400" dirty="0"/>
              <a:t> as </a:t>
            </a:r>
            <a:r>
              <a:rPr lang="en-US" altLang="ko-KR" sz="1400" dirty="0" err="1"/>
              <a:t>sns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scipy</a:t>
            </a:r>
            <a:r>
              <a:rPr lang="en-US" altLang="ko-KR" sz="1400" dirty="0"/>
              <a:t> import stats</a:t>
            </a:r>
          </a:p>
          <a:p>
            <a:pPr marL="0" indent="0"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sklearn.datasets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load_boston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%</a:t>
            </a:r>
            <a:r>
              <a:rPr lang="en-US" altLang="ko-KR" sz="1400" dirty="0" err="1"/>
              <a:t>matplotlib</a:t>
            </a:r>
            <a:r>
              <a:rPr lang="en-US" altLang="ko-KR" sz="1400" dirty="0"/>
              <a:t> inline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en-US" altLang="ko-KR" sz="1400" dirty="0" err="1">
                <a:solidFill>
                  <a:srgbClr val="0070C0"/>
                </a:solidFill>
              </a:rPr>
              <a:t>boston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</a:rPr>
              <a:t>데이타셋</a:t>
            </a:r>
            <a:r>
              <a:rPr lang="ko-KR" altLang="en-US" sz="1400" dirty="0">
                <a:solidFill>
                  <a:srgbClr val="0070C0"/>
                </a:solidFill>
              </a:rPr>
              <a:t> 로드</a:t>
            </a:r>
          </a:p>
          <a:p>
            <a:pPr marL="0" indent="0">
              <a:buNone/>
            </a:pPr>
            <a:r>
              <a:rPr lang="en-US" altLang="ko-KR" sz="1400" dirty="0" err="1"/>
              <a:t>boston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load_boston</a:t>
            </a:r>
            <a:r>
              <a:rPr lang="en-US" altLang="ko-KR" sz="1400" dirty="0"/>
              <a:t>()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en-US" altLang="ko-KR" sz="1400" dirty="0" err="1">
                <a:solidFill>
                  <a:srgbClr val="0070C0"/>
                </a:solidFill>
              </a:rPr>
              <a:t>boston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</a:rPr>
              <a:t>데이타셋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 err="1">
                <a:solidFill>
                  <a:srgbClr val="0070C0"/>
                </a:solidFill>
              </a:rPr>
              <a:t>DataFrame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변환 </a:t>
            </a:r>
          </a:p>
          <a:p>
            <a:pPr marL="0" indent="0">
              <a:buNone/>
            </a:pPr>
            <a:r>
              <a:rPr lang="en-US" altLang="ko-KR" sz="1400" dirty="0" err="1"/>
              <a:t>bostonDF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boston.data</a:t>
            </a:r>
            <a:r>
              <a:rPr lang="en-US" altLang="ko-KR" sz="1400" dirty="0"/>
              <a:t> , columns = </a:t>
            </a:r>
            <a:r>
              <a:rPr lang="en-US" altLang="ko-KR" sz="1400" dirty="0" err="1"/>
              <a:t>boston.feature_names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en-US" altLang="ko-KR" sz="1400" dirty="0" err="1">
                <a:solidFill>
                  <a:srgbClr val="0070C0"/>
                </a:solidFill>
              </a:rPr>
              <a:t>boston</a:t>
            </a:r>
            <a:r>
              <a:rPr lang="en-US" altLang="ko-KR" sz="1400" dirty="0">
                <a:solidFill>
                  <a:srgbClr val="0070C0"/>
                </a:solidFill>
              </a:rPr>
              <a:t> dataset</a:t>
            </a:r>
            <a:r>
              <a:rPr lang="ko-KR" altLang="en-US" sz="1400" dirty="0">
                <a:solidFill>
                  <a:srgbClr val="0070C0"/>
                </a:solidFill>
              </a:rPr>
              <a:t>의 </a:t>
            </a:r>
            <a:r>
              <a:rPr lang="en-US" altLang="ko-KR" sz="1400" dirty="0">
                <a:solidFill>
                  <a:srgbClr val="0070C0"/>
                </a:solidFill>
              </a:rPr>
              <a:t>target array</a:t>
            </a:r>
            <a:r>
              <a:rPr lang="ko-KR" altLang="en-US" sz="1400" dirty="0">
                <a:solidFill>
                  <a:srgbClr val="0070C0"/>
                </a:solidFill>
              </a:rPr>
              <a:t>는 주택 가격임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  <a:r>
              <a:rPr lang="ko-KR" altLang="en-US" sz="1400" dirty="0">
                <a:solidFill>
                  <a:srgbClr val="0070C0"/>
                </a:solidFill>
              </a:rPr>
              <a:t>이를 </a:t>
            </a:r>
            <a:r>
              <a:rPr lang="en-US" altLang="ko-KR" sz="1400" dirty="0">
                <a:solidFill>
                  <a:srgbClr val="0070C0"/>
                </a:solidFill>
              </a:rPr>
              <a:t>PRICE </a:t>
            </a:r>
            <a:r>
              <a:rPr lang="ko-KR" altLang="en-US" sz="1400" dirty="0" err="1">
                <a:solidFill>
                  <a:srgbClr val="0070C0"/>
                </a:solidFill>
              </a:rPr>
              <a:t>컬럼으로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 err="1">
                <a:solidFill>
                  <a:srgbClr val="0070C0"/>
                </a:solidFill>
              </a:rPr>
              <a:t>DataFrame</a:t>
            </a:r>
            <a:r>
              <a:rPr lang="ko-KR" altLang="en-US" sz="1400" dirty="0">
                <a:solidFill>
                  <a:srgbClr val="0070C0"/>
                </a:solidFill>
              </a:rPr>
              <a:t>에 추가함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sz="1400" dirty="0" err="1"/>
              <a:t>bostonDF</a:t>
            </a:r>
            <a:r>
              <a:rPr lang="en-US" altLang="ko-KR" sz="1400" dirty="0"/>
              <a:t>['PRICE'] = </a:t>
            </a:r>
            <a:r>
              <a:rPr lang="en-US" altLang="ko-KR" sz="1400" dirty="0" err="1"/>
              <a:t>boston.target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print('Boston </a:t>
            </a:r>
            <a:r>
              <a:rPr lang="ko-KR" altLang="en-US" sz="1400" dirty="0" err="1"/>
              <a:t>데이타셋</a:t>
            </a:r>
            <a:r>
              <a:rPr lang="ko-KR" altLang="en-US" sz="1400" dirty="0"/>
              <a:t> 크기 </a:t>
            </a:r>
            <a:r>
              <a:rPr lang="en-US" altLang="ko-KR" sz="1400" dirty="0"/>
              <a:t>:',</a:t>
            </a:r>
            <a:r>
              <a:rPr lang="en-US" altLang="ko-KR" sz="1400" dirty="0" err="1"/>
              <a:t>bostonDF.shape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 err="1"/>
              <a:t>bostonDF.head</a:t>
            </a:r>
            <a:r>
              <a:rPr lang="en-US" altLang="ko-KR" sz="1400" dirty="0"/>
              <a:t>()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27" y="759510"/>
            <a:ext cx="3562221" cy="298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92" y="5067201"/>
            <a:ext cx="4153109" cy="112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123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815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LinearRegression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을 이용한 보스턴 주택 가격 예측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727" y="709540"/>
            <a:ext cx="760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각 </a:t>
            </a:r>
            <a:r>
              <a:rPr lang="ko-KR" altLang="en-US" dirty="0" err="1"/>
              <a:t>컬럼별로</a:t>
            </a:r>
            <a:r>
              <a:rPr lang="ko-KR" altLang="en-US" dirty="0"/>
              <a:t> 주택가격에 미치는 </a:t>
            </a:r>
            <a:r>
              <a:rPr lang="ko-KR" altLang="en-US" dirty="0" err="1"/>
              <a:t>영향도를</a:t>
            </a:r>
            <a:r>
              <a:rPr lang="ko-KR" altLang="en-US" dirty="0"/>
              <a:t> 조사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7837" y="1207800"/>
            <a:ext cx="819637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2</a:t>
            </a:r>
            <a:r>
              <a:rPr lang="ko-KR" altLang="en-US" sz="1400" dirty="0">
                <a:solidFill>
                  <a:srgbClr val="0070C0"/>
                </a:solidFill>
              </a:rPr>
              <a:t>개의 행과 </a:t>
            </a:r>
            <a:r>
              <a:rPr lang="en-US" altLang="ko-KR" sz="1400" dirty="0">
                <a:solidFill>
                  <a:srgbClr val="0070C0"/>
                </a:solidFill>
              </a:rPr>
              <a:t>4</a:t>
            </a:r>
            <a:r>
              <a:rPr lang="ko-KR" altLang="en-US" sz="1400" dirty="0">
                <a:solidFill>
                  <a:srgbClr val="0070C0"/>
                </a:solidFill>
              </a:rPr>
              <a:t>개의 열을 가진 </a:t>
            </a:r>
            <a:r>
              <a:rPr lang="en-US" altLang="ko-KR" sz="1400" dirty="0">
                <a:solidFill>
                  <a:srgbClr val="0070C0"/>
                </a:solidFill>
              </a:rPr>
              <a:t>subplots</a:t>
            </a:r>
            <a:r>
              <a:rPr lang="ko-KR" altLang="en-US" sz="1400" dirty="0">
                <a:solidFill>
                  <a:srgbClr val="0070C0"/>
                </a:solidFill>
              </a:rPr>
              <a:t>를 이용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  <a:r>
              <a:rPr lang="en-US" altLang="ko-KR" sz="1400" dirty="0" err="1">
                <a:solidFill>
                  <a:srgbClr val="0070C0"/>
                </a:solidFill>
              </a:rPr>
              <a:t>axs</a:t>
            </a:r>
            <a:r>
              <a:rPr lang="ko-KR" altLang="en-US" sz="1400" dirty="0">
                <a:solidFill>
                  <a:srgbClr val="0070C0"/>
                </a:solidFill>
              </a:rPr>
              <a:t>는 </a:t>
            </a:r>
            <a:r>
              <a:rPr lang="en-US" altLang="ko-KR" sz="1400" dirty="0">
                <a:solidFill>
                  <a:srgbClr val="0070C0"/>
                </a:solidFill>
              </a:rPr>
              <a:t>4x2</a:t>
            </a:r>
            <a:r>
              <a:rPr lang="ko-KR" altLang="en-US" sz="1400" dirty="0">
                <a:solidFill>
                  <a:srgbClr val="0070C0"/>
                </a:solidFill>
              </a:rPr>
              <a:t>개의 </a:t>
            </a:r>
            <a:r>
              <a:rPr lang="en-US" altLang="ko-KR" sz="1400" dirty="0">
                <a:solidFill>
                  <a:srgbClr val="0070C0"/>
                </a:solidFill>
              </a:rPr>
              <a:t>ax</a:t>
            </a:r>
            <a:r>
              <a:rPr lang="ko-KR" altLang="en-US" sz="1400" dirty="0">
                <a:solidFill>
                  <a:srgbClr val="0070C0"/>
                </a:solidFill>
              </a:rPr>
              <a:t>를 가짐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fig, </a:t>
            </a:r>
            <a:r>
              <a:rPr lang="en-US" altLang="ko-KR" sz="1400" dirty="0" err="1"/>
              <a:t>axs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plt.subplots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=(16,8) , </a:t>
            </a:r>
            <a:r>
              <a:rPr lang="en-US" altLang="ko-KR" sz="1400" dirty="0" err="1"/>
              <a:t>ncols</a:t>
            </a:r>
            <a:r>
              <a:rPr lang="en-US" altLang="ko-KR" sz="1400" dirty="0"/>
              <a:t>=4 , </a:t>
            </a:r>
            <a:r>
              <a:rPr lang="en-US" altLang="ko-KR" sz="1400" dirty="0" err="1"/>
              <a:t>nrows</a:t>
            </a:r>
            <a:r>
              <a:rPr lang="en-US" altLang="ko-KR" sz="1400" dirty="0"/>
              <a:t>=2)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/>
              <a:t>lm_features</a:t>
            </a:r>
            <a:r>
              <a:rPr lang="en-US" altLang="ko-KR" sz="1400" dirty="0"/>
              <a:t> = ['RM','ZN','INDUS','NOX','AGE','PTRATIO','LSTAT','RAD']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, feature in enumerate(</a:t>
            </a:r>
            <a:r>
              <a:rPr lang="en-US" altLang="ko-KR" sz="1400" dirty="0" err="1"/>
              <a:t>lm_features</a:t>
            </a:r>
            <a:r>
              <a:rPr lang="en-US" altLang="ko-KR" sz="1400" dirty="0"/>
              <a:t>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row =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/4)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col = i%4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    # </a:t>
            </a:r>
            <a:r>
              <a:rPr lang="ko-KR" altLang="en-US" sz="1400" dirty="0" err="1">
                <a:solidFill>
                  <a:srgbClr val="0070C0"/>
                </a:solidFill>
              </a:rPr>
              <a:t>시본의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 err="1">
                <a:solidFill>
                  <a:srgbClr val="0070C0"/>
                </a:solidFill>
              </a:rPr>
              <a:t>regplot</a:t>
            </a:r>
            <a:r>
              <a:rPr lang="ko-KR" altLang="en-US" sz="1400" dirty="0">
                <a:solidFill>
                  <a:srgbClr val="0070C0"/>
                </a:solidFill>
              </a:rPr>
              <a:t>을 이용해 </a:t>
            </a:r>
            <a:r>
              <a:rPr lang="ko-KR" altLang="en-US" sz="1400" dirty="0" err="1">
                <a:solidFill>
                  <a:srgbClr val="0070C0"/>
                </a:solidFill>
              </a:rPr>
              <a:t>산점도와</a:t>
            </a:r>
            <a:r>
              <a:rPr lang="ko-KR" altLang="en-US" sz="1400" dirty="0">
                <a:solidFill>
                  <a:srgbClr val="0070C0"/>
                </a:solidFill>
              </a:rPr>
              <a:t> 선형 회귀 직선을 함께 표현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sns.regplot</a:t>
            </a:r>
            <a:r>
              <a:rPr lang="en-US" altLang="ko-KR" sz="1400" dirty="0"/>
              <a:t>(x=feature , y='</a:t>
            </a:r>
            <a:r>
              <a:rPr lang="en-US" altLang="ko-KR" sz="1400" dirty="0" err="1"/>
              <a:t>PRICE',data</a:t>
            </a:r>
            <a:r>
              <a:rPr lang="en-US" altLang="ko-KR" sz="1400" dirty="0"/>
              <a:t>=</a:t>
            </a:r>
            <a:r>
              <a:rPr lang="en-US" altLang="ko-KR" sz="1400" dirty="0" err="1"/>
              <a:t>bostonDF</a:t>
            </a:r>
            <a:r>
              <a:rPr lang="en-US" altLang="ko-KR" sz="1400" dirty="0"/>
              <a:t> , ax=</a:t>
            </a:r>
            <a:r>
              <a:rPr lang="en-US" altLang="ko-KR" sz="1400" dirty="0" err="1"/>
              <a:t>axs</a:t>
            </a:r>
            <a:r>
              <a:rPr lang="en-US" altLang="ko-KR" sz="1400" dirty="0"/>
              <a:t>[row][col])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51" y="4264824"/>
            <a:ext cx="7948279" cy="216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06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204_0027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17" y="3660766"/>
            <a:ext cx="6159137" cy="18344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727" y="8389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438" y="3260656"/>
            <a:ext cx="7695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363" indent="-360363"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독립변수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(X)</a:t>
            </a:r>
            <a:r>
              <a:rPr lang="ko-KR" altLang="en-US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와 종속변수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(Y) </a:t>
            </a:r>
            <a:r>
              <a:rPr lang="ko-KR" altLang="en-US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간의 상관관계를 </a:t>
            </a:r>
            <a:r>
              <a:rPr lang="ko-KR" altLang="en-US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모델링하는</a:t>
            </a:r>
            <a:r>
              <a:rPr lang="ko-KR" altLang="en-US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기법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2438" y="816898"/>
            <a:ext cx="5090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363" indent="-360363">
              <a:buFont typeface="Wingdings" panose="05000000000000000000" pitchFamily="2" charset="2"/>
              <a:buChar char="u"/>
            </a:pPr>
            <a:r>
              <a:rPr lang="ko-KR" altLang="en-US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머신러닝</a:t>
            </a:r>
            <a:r>
              <a:rPr lang="ko-KR" altLang="en-US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지도학습은 회귀와 분류로 구분</a:t>
            </a:r>
          </a:p>
        </p:txBody>
      </p:sp>
      <p:pic>
        <p:nvPicPr>
          <p:cNvPr id="6" name="Picture 1" descr="ClipData_20200204_0027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440" y="1217008"/>
            <a:ext cx="3853117" cy="1878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8087" y="5589916"/>
                <a:ext cx="7608816" cy="4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  <a:defRPr sz="2000" b="1">
                    <a:latin typeface="MD개성체" panose="02020603020101020101" pitchFamily="18" charset="-127"/>
                    <a:ea typeface="MD개성체" panose="02020603020101020101" pitchFamily="18" charset="-127"/>
                  </a:defRPr>
                </a:lvl1pPr>
              </a:lstStyle>
              <a:p>
                <a:r>
                  <a:rPr lang="ko-KR" altLang="en-US" dirty="0"/>
                  <a:t>단일 회귀 </a:t>
                </a:r>
                <a:r>
                  <a:rPr lang="en-US" altLang="ko-KR" dirty="0"/>
                  <a:t>: </a:t>
                </a: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0" dirty="0" smtClean="0">
                        <a:latin typeface="Cambria Math"/>
                      </a:rPr>
                      <m:t>    </m:t>
                    </m:r>
                    <m:r>
                      <a:rPr lang="en-US" altLang="ko-KR" sz="1800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altLang="ko-KR" sz="1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8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dirty="0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8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" y="5589916"/>
                <a:ext cx="7608816" cy="442429"/>
              </a:xfrm>
              <a:prstGeom prst="rect">
                <a:avLst/>
              </a:prstGeom>
              <a:blipFill rotWithShape="1">
                <a:blip r:embed="rId4"/>
                <a:stretch>
                  <a:fillRect l="-641" b="-21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019" y="5677781"/>
            <a:ext cx="223138" cy="3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8087" y="6032345"/>
                <a:ext cx="760881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  <a:defRPr sz="2000" b="1">
                    <a:latin typeface="MD개성체" panose="02020603020101020101" pitchFamily="18" charset="-127"/>
                    <a:ea typeface="MD개성체" panose="02020603020101020101" pitchFamily="18" charset="-127"/>
                  </a:defRPr>
                </a:lvl1pPr>
              </a:lstStyle>
              <a:p>
                <a:r>
                  <a:rPr lang="ko-KR" altLang="en-US" dirty="0"/>
                  <a:t>다중 회귀 </a:t>
                </a:r>
                <a:r>
                  <a:rPr lang="en-US" altLang="ko-KR" dirty="0"/>
                  <a:t>: </a:t>
                </a: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0" dirty="0" smtClean="0">
                        <a:latin typeface="Cambria Math"/>
                      </a:rPr>
                      <m:t>    </m:t>
                    </m:r>
                    <m:r>
                      <a:rPr lang="en-US" altLang="ko-KR" sz="1800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altLang="ko-KR" sz="1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8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dirty="0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8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8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8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8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8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8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dirty="0" smtClean="0">
                                <a:latin typeface="Cambria Math"/>
                              </a:rPr>
                              <m:t>…+</m:t>
                            </m:r>
                            <m:r>
                              <a:rPr lang="en-US" altLang="ko-KR" sz="18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18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7" y="6032345"/>
                <a:ext cx="7608816" cy="492443"/>
              </a:xfrm>
              <a:prstGeom prst="rect">
                <a:avLst/>
              </a:prstGeom>
              <a:blipFill rotWithShape="1">
                <a:blip r:embed="rId6"/>
                <a:stretch>
                  <a:fillRect l="-641" b="-1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019" y="6120210"/>
            <a:ext cx="223138" cy="3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815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LinearRegression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을 이용한 보스턴 주택 가격 예측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727" y="684373"/>
            <a:ext cx="760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학습과 테스트 데이터 세트로 분리하고 학습</a:t>
            </a:r>
            <a:r>
              <a:rPr lang="en-US" altLang="ko-KR" dirty="0"/>
              <a:t>/</a:t>
            </a:r>
            <a:r>
              <a:rPr lang="ko-KR" altLang="en-US" dirty="0"/>
              <a:t>예측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7837" y="1098743"/>
            <a:ext cx="81963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sklearn.model_selection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train_test_split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sklearn.linear_model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LinearRegression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sklearn.metrics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mean_squared_error</a:t>
            </a:r>
            <a:r>
              <a:rPr lang="en-US" altLang="ko-KR" sz="1400" dirty="0"/>
              <a:t> , r2_score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/>
              <a:t>y_target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bostonDF</a:t>
            </a:r>
            <a:r>
              <a:rPr lang="en-US" altLang="ko-KR" sz="1400" dirty="0"/>
              <a:t>['PRICE']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/>
              <a:t>X_data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bostonDF.drop</a:t>
            </a:r>
            <a:r>
              <a:rPr lang="en-US" altLang="ko-KR" sz="1400" dirty="0"/>
              <a:t>(['PRICE'],axis=1,inplace=False)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/>
              <a:t>X_train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y_train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y_test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train_test_split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 ,</a:t>
            </a:r>
            <a:r>
              <a:rPr lang="en-US" altLang="ko-KR" sz="1400" dirty="0" err="1"/>
              <a:t>test_size</a:t>
            </a:r>
            <a:r>
              <a:rPr lang="en-US" altLang="ko-KR" sz="1400" dirty="0"/>
              <a:t>=0.3, 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=156)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Linear Regression OLS</a:t>
            </a:r>
            <a:r>
              <a:rPr lang="ko-KR" altLang="en-US" sz="1400" dirty="0">
                <a:solidFill>
                  <a:srgbClr val="0070C0"/>
                </a:solidFill>
              </a:rPr>
              <a:t>로 학습</a:t>
            </a:r>
            <a:r>
              <a:rPr lang="en-US" altLang="ko-KR" sz="1400" dirty="0">
                <a:solidFill>
                  <a:srgbClr val="0070C0"/>
                </a:solidFill>
              </a:rPr>
              <a:t>/</a:t>
            </a:r>
            <a:r>
              <a:rPr lang="ko-KR" altLang="en-US" sz="1400" dirty="0">
                <a:solidFill>
                  <a:srgbClr val="0070C0"/>
                </a:solidFill>
              </a:rPr>
              <a:t>예측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/>
              <a:t>lr</a:t>
            </a:r>
            <a:r>
              <a:rPr lang="en-US" altLang="ko-KR" sz="1400" dirty="0"/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LinearRegression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>
                <a:solidFill>
                  <a:srgbClr val="FF0000"/>
                </a:solidFill>
              </a:rPr>
              <a:t>lr.fit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X_train</a:t>
            </a:r>
            <a:r>
              <a:rPr lang="en-US" altLang="ko-KR" sz="1400" dirty="0">
                <a:solidFill>
                  <a:srgbClr val="FF0000"/>
                </a:solidFill>
              </a:rPr>
              <a:t> ,</a:t>
            </a:r>
            <a:r>
              <a:rPr lang="en-US" altLang="ko-KR" sz="1400" dirty="0" err="1">
                <a:solidFill>
                  <a:srgbClr val="FF0000"/>
                </a:solidFill>
              </a:rPr>
              <a:t>y_train</a:t>
            </a:r>
            <a:r>
              <a:rPr lang="en-US" altLang="ko-KR" sz="1400" dirty="0">
                <a:solidFill>
                  <a:srgbClr val="FF0000"/>
                </a:solidFill>
              </a:rPr>
              <a:t> 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/>
              <a:t>y_preds</a:t>
            </a:r>
            <a:r>
              <a:rPr lang="en-US" altLang="ko-KR" sz="1400" dirty="0"/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lr.predict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X_test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0374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815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LinearRegression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을 이용한 보스턴 주택 가격 예측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727" y="684373"/>
            <a:ext cx="760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평가 수행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7837" y="1098743"/>
            <a:ext cx="8196379" cy="373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Linear Regression </a:t>
            </a:r>
            <a:r>
              <a:rPr lang="ko-KR" altLang="en-US" sz="1400" dirty="0">
                <a:solidFill>
                  <a:srgbClr val="0070C0"/>
                </a:solidFill>
              </a:rPr>
              <a:t>평가 수행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sz="1400" dirty="0" err="1"/>
              <a:t>mse</a:t>
            </a:r>
            <a:r>
              <a:rPr lang="en-US" altLang="ko-KR" sz="1400" dirty="0"/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mean_squared_error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y_test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y_preds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400" dirty="0" err="1"/>
              <a:t>rmse</a:t>
            </a:r>
            <a:r>
              <a:rPr lang="en-US" altLang="ko-KR" sz="1400" dirty="0"/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np.sqrt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mse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print('MSE : {0:.3f} , RMSE : {1:.3F}'.format(</a:t>
            </a:r>
            <a:r>
              <a:rPr lang="en-US" altLang="ko-KR" sz="1400" dirty="0" err="1"/>
              <a:t>mse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rmse</a:t>
            </a:r>
            <a:r>
              <a:rPr lang="en-US" altLang="ko-KR" sz="1400" dirty="0"/>
              <a:t>))</a:t>
            </a:r>
          </a:p>
          <a:p>
            <a:pPr marL="0" indent="0">
              <a:buNone/>
            </a:pPr>
            <a:r>
              <a:rPr lang="en-US" altLang="ko-KR" sz="1400" dirty="0"/>
              <a:t>print('Variance score : {0:.3f}'.format(r2_score(</a:t>
            </a:r>
            <a:r>
              <a:rPr lang="en-US" altLang="ko-KR" sz="1400" dirty="0" err="1"/>
              <a:t>y_test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y_preds</a:t>
            </a:r>
            <a:r>
              <a:rPr lang="en-US" altLang="ko-KR" sz="1400" dirty="0"/>
              <a:t>)))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print('</a:t>
            </a:r>
            <a:r>
              <a:rPr lang="ko-KR" altLang="en-US" sz="1400" dirty="0"/>
              <a:t>절편 값</a:t>
            </a:r>
            <a:r>
              <a:rPr lang="en-US" altLang="ko-KR" sz="1400" dirty="0"/>
              <a:t>:',</a:t>
            </a:r>
            <a:r>
              <a:rPr lang="en-US" altLang="ko-KR" sz="1400" dirty="0" err="1">
                <a:solidFill>
                  <a:srgbClr val="FF0000"/>
                </a:solidFill>
              </a:rPr>
              <a:t>lr.intercept</a:t>
            </a:r>
            <a:r>
              <a:rPr lang="en-US" altLang="ko-KR" sz="1400" dirty="0">
                <a:solidFill>
                  <a:srgbClr val="FF0000"/>
                </a:solidFill>
              </a:rPr>
              <a:t>_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print('</a:t>
            </a:r>
            <a:r>
              <a:rPr lang="ko-KR" altLang="en-US" sz="1400" dirty="0"/>
              <a:t>회귀 </a:t>
            </a:r>
            <a:r>
              <a:rPr lang="ko-KR" altLang="en-US" sz="1400" dirty="0" err="1"/>
              <a:t>계수값</a:t>
            </a:r>
            <a:r>
              <a:rPr lang="en-US" altLang="ko-KR" sz="1400" dirty="0"/>
              <a:t>:', </a:t>
            </a:r>
            <a:r>
              <a:rPr lang="en-US" altLang="ko-KR" sz="1400" dirty="0" err="1">
                <a:solidFill>
                  <a:srgbClr val="FF0000"/>
                </a:solidFill>
              </a:rPr>
              <a:t>np.round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lr.coef</a:t>
            </a:r>
            <a:r>
              <a:rPr lang="en-US" altLang="ko-KR" sz="1400" dirty="0">
                <a:solidFill>
                  <a:srgbClr val="FF0000"/>
                </a:solidFill>
              </a:rPr>
              <a:t>_, 1))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ko-KR" altLang="en-US" sz="1400" dirty="0">
                <a:solidFill>
                  <a:srgbClr val="0070C0"/>
                </a:solidFill>
              </a:rPr>
              <a:t>회귀 계수를 큰 값 순으로 정렬하기 위해 </a:t>
            </a:r>
            <a:r>
              <a:rPr lang="en-US" altLang="ko-KR" sz="1400" dirty="0">
                <a:solidFill>
                  <a:srgbClr val="0070C0"/>
                </a:solidFill>
              </a:rPr>
              <a:t>Series</a:t>
            </a:r>
            <a:r>
              <a:rPr lang="ko-KR" altLang="en-US" sz="1400" dirty="0">
                <a:solidFill>
                  <a:srgbClr val="0070C0"/>
                </a:solidFill>
              </a:rPr>
              <a:t>로 생성</a:t>
            </a:r>
            <a:r>
              <a:rPr lang="en-US" altLang="ko-KR" sz="1400" dirty="0">
                <a:solidFill>
                  <a:srgbClr val="0070C0"/>
                </a:solidFill>
              </a:rPr>
              <a:t>. index</a:t>
            </a:r>
            <a:r>
              <a:rPr lang="ko-KR" altLang="en-US" sz="1400" dirty="0">
                <a:solidFill>
                  <a:srgbClr val="0070C0"/>
                </a:solidFill>
              </a:rPr>
              <a:t>가 </a:t>
            </a:r>
            <a:r>
              <a:rPr lang="ko-KR" altLang="en-US" sz="1400" dirty="0" err="1">
                <a:solidFill>
                  <a:srgbClr val="0070C0"/>
                </a:solidFill>
              </a:rPr>
              <a:t>컬럼명에</a:t>
            </a:r>
            <a:r>
              <a:rPr lang="ko-KR" altLang="en-US" sz="1400" dirty="0">
                <a:solidFill>
                  <a:srgbClr val="0070C0"/>
                </a:solidFill>
              </a:rPr>
              <a:t> 유의</a:t>
            </a:r>
          </a:p>
          <a:p>
            <a:pPr marL="0" indent="0">
              <a:buNone/>
            </a:pPr>
            <a:r>
              <a:rPr lang="en-US" altLang="ko-KR" sz="1400" dirty="0" err="1"/>
              <a:t>coeff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pd.Series</a:t>
            </a:r>
            <a:r>
              <a:rPr lang="en-US" altLang="ko-KR" sz="1400" dirty="0"/>
              <a:t>(data=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lr.coef</a:t>
            </a:r>
            <a:r>
              <a:rPr lang="en-US" altLang="ko-KR" sz="1400" dirty="0"/>
              <a:t>_, 1), index=</a:t>
            </a:r>
            <a:r>
              <a:rPr lang="en-US" altLang="ko-KR" sz="1400" dirty="0" err="1"/>
              <a:t>X_data.columns</a:t>
            </a:r>
            <a:r>
              <a:rPr lang="en-US" altLang="ko-KR" sz="1400" dirty="0"/>
              <a:t> )</a:t>
            </a:r>
          </a:p>
          <a:p>
            <a:pPr marL="0" indent="0">
              <a:buNone/>
            </a:pPr>
            <a:r>
              <a:rPr lang="en-US" altLang="ko-KR" sz="1400" dirty="0" err="1">
                <a:solidFill>
                  <a:srgbClr val="FF0000"/>
                </a:solidFill>
              </a:rPr>
              <a:t>coeff.sort_values</a:t>
            </a:r>
            <a:r>
              <a:rPr lang="en-US" altLang="ko-KR" sz="1400" dirty="0">
                <a:solidFill>
                  <a:srgbClr val="FF0000"/>
                </a:solidFill>
              </a:rPr>
              <a:t>(ascending=False)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593" y="1274472"/>
            <a:ext cx="14859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398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815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LinearRegression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을 이용한 보스턴 주택 가격 예측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727" y="684373"/>
            <a:ext cx="760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교차 검증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7837" y="1098743"/>
            <a:ext cx="8196379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>
                <a:solidFill>
                  <a:srgbClr val="FF0000"/>
                </a:solidFill>
              </a:rPr>
              <a:t>sklearn.model_selection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import </a:t>
            </a:r>
            <a:r>
              <a:rPr lang="en-US" altLang="ko-KR" sz="1400" dirty="0" err="1">
                <a:solidFill>
                  <a:srgbClr val="FF0000"/>
                </a:solidFill>
              </a:rPr>
              <a:t>cross_val_score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y_target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bostonDF</a:t>
            </a:r>
            <a:r>
              <a:rPr lang="en-US" altLang="ko-KR" sz="1400" dirty="0"/>
              <a:t>['PRICE']</a:t>
            </a:r>
          </a:p>
          <a:p>
            <a:pPr marL="0" indent="0">
              <a:buNone/>
            </a:pPr>
            <a:r>
              <a:rPr lang="en-US" altLang="ko-KR" sz="1400" dirty="0" err="1"/>
              <a:t>X_data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bostonDF.drop</a:t>
            </a:r>
            <a:r>
              <a:rPr lang="en-US" altLang="ko-KR" sz="1400" dirty="0"/>
              <a:t>(['PRICE'],axis=1,inplace=False)</a:t>
            </a:r>
          </a:p>
          <a:p>
            <a:pPr marL="0" indent="0">
              <a:buNone/>
            </a:pPr>
            <a:r>
              <a:rPr lang="en-US" altLang="ko-KR" sz="1400" dirty="0" err="1"/>
              <a:t>lr</a:t>
            </a:r>
            <a:r>
              <a:rPr lang="en-US" altLang="ko-KR" sz="1400" dirty="0"/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LinearRegression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en-US" altLang="ko-KR" sz="1400" dirty="0" err="1">
                <a:solidFill>
                  <a:srgbClr val="0070C0"/>
                </a:solidFill>
              </a:rPr>
              <a:t>cross_val_score</a:t>
            </a:r>
            <a:r>
              <a:rPr lang="en-US" altLang="ko-KR" sz="1400" dirty="0">
                <a:solidFill>
                  <a:srgbClr val="0070C0"/>
                </a:solidFill>
              </a:rPr>
              <a:t>( )</a:t>
            </a:r>
            <a:r>
              <a:rPr lang="ko-KR" altLang="en-US" sz="1400" dirty="0">
                <a:solidFill>
                  <a:srgbClr val="0070C0"/>
                </a:solidFill>
              </a:rPr>
              <a:t>로 </a:t>
            </a:r>
            <a:r>
              <a:rPr lang="en-US" altLang="ko-KR" sz="1400" dirty="0">
                <a:solidFill>
                  <a:srgbClr val="0070C0"/>
                </a:solidFill>
              </a:rPr>
              <a:t>5 Fold </a:t>
            </a:r>
            <a:r>
              <a:rPr lang="ko-KR" altLang="en-US" sz="1400" dirty="0">
                <a:solidFill>
                  <a:srgbClr val="0070C0"/>
                </a:solidFill>
              </a:rPr>
              <a:t>셋으로 </a:t>
            </a:r>
            <a:r>
              <a:rPr lang="en-US" altLang="ko-KR" sz="1400" dirty="0">
                <a:solidFill>
                  <a:srgbClr val="0070C0"/>
                </a:solidFill>
              </a:rPr>
              <a:t>MSE </a:t>
            </a:r>
            <a:r>
              <a:rPr lang="ko-KR" altLang="en-US" sz="1400" dirty="0">
                <a:solidFill>
                  <a:srgbClr val="0070C0"/>
                </a:solidFill>
              </a:rPr>
              <a:t>를 구한 뒤 이를 기반으로 다시  </a:t>
            </a:r>
            <a:r>
              <a:rPr lang="en-US" altLang="ko-KR" sz="1400" dirty="0">
                <a:solidFill>
                  <a:srgbClr val="0070C0"/>
                </a:solidFill>
              </a:rPr>
              <a:t>RMSE </a:t>
            </a:r>
            <a:r>
              <a:rPr lang="ko-KR" altLang="en-US" sz="1400" dirty="0">
                <a:solidFill>
                  <a:srgbClr val="0070C0"/>
                </a:solidFill>
              </a:rPr>
              <a:t>구함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en-US" altLang="ko-KR" sz="1400" dirty="0" err="1"/>
              <a:t>neg_mse_scores</a:t>
            </a:r>
            <a:r>
              <a:rPr lang="en-US" altLang="ko-KR" sz="1400" dirty="0"/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cross_val_score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lr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X_data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y_target</a:t>
            </a:r>
            <a:r>
              <a:rPr lang="en-US" altLang="ko-KR" sz="1400" dirty="0">
                <a:solidFill>
                  <a:srgbClr val="FF0000"/>
                </a:solidFill>
              </a:rPr>
              <a:t>, scoring="</a:t>
            </a:r>
            <a:r>
              <a:rPr lang="en-US" altLang="ko-KR" sz="1400" dirty="0" err="1">
                <a:solidFill>
                  <a:srgbClr val="FF0000"/>
                </a:solidFill>
              </a:rPr>
              <a:t>neg_mean_squared_error</a:t>
            </a:r>
            <a:r>
              <a:rPr lang="en-US" altLang="ko-KR" sz="1400" dirty="0">
                <a:solidFill>
                  <a:srgbClr val="FF0000"/>
                </a:solidFill>
              </a:rPr>
              <a:t>", cv = 5)</a:t>
            </a:r>
          </a:p>
          <a:p>
            <a:pPr marL="0" indent="0">
              <a:buNone/>
            </a:pPr>
            <a:r>
              <a:rPr lang="en-US" altLang="ko-KR" sz="1400" dirty="0" err="1"/>
              <a:t>rmse_scores</a:t>
            </a:r>
            <a:r>
              <a:rPr lang="en-US" altLang="ko-KR" sz="1400" dirty="0"/>
              <a:t>  = </a:t>
            </a:r>
            <a:r>
              <a:rPr lang="en-US" altLang="ko-KR" sz="1400" dirty="0" err="1"/>
              <a:t>np.sqrt</a:t>
            </a:r>
            <a:r>
              <a:rPr lang="en-US" altLang="ko-KR" sz="1400" dirty="0"/>
              <a:t>(-1 * </a:t>
            </a:r>
            <a:r>
              <a:rPr lang="en-US" altLang="ko-KR" sz="1400" dirty="0" err="1"/>
              <a:t>neg_mse_scores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 err="1"/>
              <a:t>avg_rmse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np.mean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rmse_scores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en-US" altLang="ko-KR" sz="1400" dirty="0" err="1">
                <a:solidFill>
                  <a:srgbClr val="0070C0"/>
                </a:solidFill>
              </a:rPr>
              <a:t>cross_val_score</a:t>
            </a:r>
            <a:r>
              <a:rPr lang="en-US" altLang="ko-KR" sz="1400" dirty="0">
                <a:solidFill>
                  <a:srgbClr val="0070C0"/>
                </a:solidFill>
              </a:rPr>
              <a:t>(scoring="</a:t>
            </a:r>
            <a:r>
              <a:rPr lang="en-US" altLang="ko-KR" sz="1400" dirty="0" err="1">
                <a:solidFill>
                  <a:srgbClr val="0070C0"/>
                </a:solidFill>
              </a:rPr>
              <a:t>neg_mean_squared_error</a:t>
            </a:r>
            <a:r>
              <a:rPr lang="en-US" altLang="ko-KR" sz="1400" dirty="0">
                <a:solidFill>
                  <a:srgbClr val="0070C0"/>
                </a:solidFill>
              </a:rPr>
              <a:t>")</a:t>
            </a:r>
            <a:r>
              <a:rPr lang="ko-KR" altLang="en-US" sz="1400" dirty="0">
                <a:solidFill>
                  <a:srgbClr val="0070C0"/>
                </a:solidFill>
              </a:rPr>
              <a:t>로 반환된 값은 모두 음수 </a:t>
            </a:r>
          </a:p>
          <a:p>
            <a:pPr marL="0" indent="0">
              <a:buNone/>
            </a:pPr>
            <a:r>
              <a:rPr lang="en-US" altLang="ko-KR" sz="1400" dirty="0"/>
              <a:t>print(' 5 folds </a:t>
            </a:r>
            <a:r>
              <a:rPr lang="ko-KR" altLang="en-US" sz="1400" dirty="0"/>
              <a:t>의 개별 </a:t>
            </a:r>
            <a:r>
              <a:rPr lang="en-US" altLang="ko-KR" sz="1400" dirty="0"/>
              <a:t>Negative MSE scores: ', 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neg_mse_scores</a:t>
            </a:r>
            <a:r>
              <a:rPr lang="en-US" altLang="ko-KR" sz="1400" dirty="0"/>
              <a:t>, 2))</a:t>
            </a:r>
          </a:p>
          <a:p>
            <a:pPr marL="0" indent="0">
              <a:buNone/>
            </a:pPr>
            <a:r>
              <a:rPr lang="en-US" altLang="ko-KR" sz="1400" dirty="0"/>
              <a:t>print(' 5 folds </a:t>
            </a:r>
            <a:r>
              <a:rPr lang="ko-KR" altLang="en-US" sz="1400" dirty="0"/>
              <a:t>의 개별 </a:t>
            </a:r>
            <a:r>
              <a:rPr lang="en-US" altLang="ko-KR" sz="1400" dirty="0"/>
              <a:t>RMSE scores : ', 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rmse_scores</a:t>
            </a:r>
            <a:r>
              <a:rPr lang="en-US" altLang="ko-KR" sz="1400" dirty="0"/>
              <a:t>, 2))</a:t>
            </a:r>
          </a:p>
          <a:p>
            <a:pPr marL="0" indent="0">
              <a:buNone/>
            </a:pPr>
            <a:r>
              <a:rPr lang="en-US" altLang="ko-KR" sz="1400" dirty="0"/>
              <a:t>print(' 5 folds </a:t>
            </a:r>
            <a:r>
              <a:rPr lang="ko-KR" altLang="en-US" sz="1400" dirty="0"/>
              <a:t>의 평균 </a:t>
            </a:r>
            <a:r>
              <a:rPr lang="en-US" altLang="ko-KR" sz="1400" dirty="0"/>
              <a:t>RMSE : {0:.3f} '.format(</a:t>
            </a:r>
            <a:r>
              <a:rPr lang="en-US" altLang="ko-KR" sz="1400" dirty="0" err="1"/>
              <a:t>avg_rmse</a:t>
            </a:r>
            <a:r>
              <a:rPr lang="en-US" altLang="ko-KR" sz="1400" dirty="0"/>
              <a:t>))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6" y="5737021"/>
            <a:ext cx="65341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52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0727" y="684373"/>
            <a:ext cx="8263156" cy="285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sz="1800" dirty="0"/>
              <a:t>다항 회귀 </a:t>
            </a:r>
            <a:r>
              <a:rPr lang="en-US" altLang="ko-KR" sz="1800" dirty="0"/>
              <a:t>: 2</a:t>
            </a:r>
            <a:r>
              <a:rPr lang="ko-KR" altLang="en-US" sz="1800" dirty="0"/>
              <a:t>차</a:t>
            </a:r>
            <a:r>
              <a:rPr lang="en-US" altLang="ko-KR" sz="1800" dirty="0"/>
              <a:t>, 3</a:t>
            </a:r>
            <a:r>
              <a:rPr lang="ko-KR" altLang="en-US" sz="1800" dirty="0"/>
              <a:t>차 이상의 방정식으로 표현되는 것</a:t>
            </a:r>
            <a:endParaRPr lang="en-US" altLang="ko-KR" sz="1800" dirty="0">
              <a:solidFill>
                <a:srgbClr val="0070C0"/>
              </a:solidFill>
            </a:endParaRPr>
          </a:p>
          <a:p>
            <a:r>
              <a:rPr lang="ko-KR" altLang="en-US" sz="1600" dirty="0"/>
              <a:t>다항 회귀는 선형회귀</a:t>
            </a:r>
            <a:endParaRPr lang="en-US" altLang="ko-KR" sz="1600" dirty="0"/>
          </a:p>
          <a:p>
            <a:r>
              <a:rPr lang="ko-KR" altLang="en-US" sz="1600" dirty="0"/>
              <a:t>회귀에서 선형</a:t>
            </a:r>
            <a:r>
              <a:rPr lang="en-US" altLang="ko-KR" sz="1600" dirty="0"/>
              <a:t>/</a:t>
            </a:r>
            <a:r>
              <a:rPr lang="ko-KR" altLang="en-US" sz="1600" dirty="0"/>
              <a:t>비선형을 나누는 기준은 회귀 계수가 선형</a:t>
            </a:r>
            <a:r>
              <a:rPr lang="en-US" altLang="ko-KR" sz="1600" dirty="0"/>
              <a:t>/</a:t>
            </a:r>
            <a:r>
              <a:rPr lang="ko-KR" altLang="en-US" sz="1600" dirty="0"/>
              <a:t>비선형이 기준 </a:t>
            </a:r>
            <a:r>
              <a:rPr lang="en-US" altLang="ko-KR" sz="1600" dirty="0"/>
              <a:t>(</a:t>
            </a:r>
            <a:r>
              <a:rPr lang="ko-KR" altLang="en-US" sz="1600" dirty="0"/>
              <a:t>독립변수의 선형</a:t>
            </a:r>
            <a:r>
              <a:rPr lang="en-US" altLang="ko-KR" sz="1600" dirty="0"/>
              <a:t>/</a:t>
            </a:r>
            <a:r>
              <a:rPr lang="ko-KR" altLang="en-US" sz="1600" dirty="0"/>
              <a:t>비선형과는 무관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Sklearn</a:t>
            </a:r>
            <a:r>
              <a:rPr lang="ko-KR" altLang="en-US" sz="1600" dirty="0"/>
              <a:t>은 다항 회귀를 위한 클래스를 제공하지 않음</a:t>
            </a:r>
            <a:endParaRPr lang="en-US" altLang="ko-KR" sz="1600" dirty="0"/>
          </a:p>
          <a:p>
            <a:r>
              <a:rPr lang="ko-KR" altLang="en-US" sz="1600" dirty="0"/>
              <a:t>다항 회귀 역시 선형 회귀이기 때문에 비선형 함수를 선형 모델에 적용</a:t>
            </a:r>
            <a:endParaRPr lang="en-US" altLang="ko-KR" sz="1600" dirty="0"/>
          </a:p>
          <a:p>
            <a:pPr marL="536575">
              <a:buFont typeface="Wingdings" panose="05000000000000000000" pitchFamily="2" charset="2"/>
              <a:buChar char="Ø"/>
            </a:pPr>
            <a:r>
              <a:rPr lang="en-US" altLang="ko-KR" sz="1400" b="0" dirty="0" err="1"/>
              <a:t>PolynomialFeatures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클래스를 통해 피처를 </a:t>
            </a:r>
            <a:r>
              <a:rPr lang="en-US" altLang="ko-KR" sz="1400" b="0" dirty="0"/>
              <a:t>Polynomial </a:t>
            </a:r>
            <a:r>
              <a:rPr lang="ko-KR" altLang="en-US" sz="1400" b="0" dirty="0"/>
              <a:t>피처로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변환</a:t>
            </a:r>
            <a:endParaRPr lang="en-US" altLang="ko-KR" sz="1400" b="0" dirty="0"/>
          </a:p>
          <a:p>
            <a:pPr marL="536575">
              <a:buFont typeface="Wingdings" panose="05000000000000000000" pitchFamily="2" charset="2"/>
              <a:buChar char="Ø"/>
            </a:pPr>
            <a:r>
              <a:rPr lang="en-US" altLang="ko-KR" sz="1400" b="0" dirty="0" err="1"/>
              <a:t>PolynomialFeatures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클래스는 </a:t>
            </a:r>
            <a:r>
              <a:rPr lang="en-US" altLang="ko-KR" sz="1400" b="0" dirty="0"/>
              <a:t>degree </a:t>
            </a:r>
            <a:r>
              <a:rPr lang="ko-KR" altLang="en-US" sz="1400" b="0" dirty="0" err="1"/>
              <a:t>파라메타를</a:t>
            </a:r>
            <a:r>
              <a:rPr lang="ko-KR" altLang="en-US" sz="1400" b="0" dirty="0"/>
              <a:t> 통해 입력 받은 다항식 피처를 </a:t>
            </a:r>
            <a:r>
              <a:rPr lang="en-US" altLang="ko-KR" sz="1400" b="0" dirty="0"/>
              <a:t>degree</a:t>
            </a:r>
            <a:r>
              <a:rPr lang="ko-KR" altLang="en-US" sz="1400" b="0" dirty="0"/>
              <a:t>에 해당하는 </a:t>
            </a:r>
            <a:r>
              <a:rPr lang="ko-KR" altLang="en-US" sz="1400" b="0" dirty="0" err="1"/>
              <a:t>다향식</a:t>
            </a:r>
            <a:r>
              <a:rPr lang="ko-KR" altLang="en-US" sz="1400" b="0" dirty="0"/>
              <a:t> 피처로 변환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3074" y="3661566"/>
                <a:ext cx="8670925" cy="26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  <a:defRPr sz="2000" b="1">
                    <a:latin typeface="MD개성체" panose="02020603020101020101" pitchFamily="18" charset="-127"/>
                    <a:ea typeface="MD개성체" panose="02020603020101020101" pitchFamily="18" charset="-127"/>
                  </a:defRPr>
                </a:lvl1pPr>
              </a:lstStyle>
              <a:p>
                <a:pPr marL="176213" indent="-176213">
                  <a:buFont typeface="Wingdings" panose="05000000000000000000" pitchFamily="2" charset="2"/>
                  <a:buChar char="v"/>
                </a:pPr>
                <a:r>
                  <a:rPr lang="en-US" altLang="ko-KR" sz="1600" dirty="0">
                    <a:latin typeface="Cambria Math"/>
                  </a:rPr>
                  <a:t>1</a:t>
                </a:r>
                <a:r>
                  <a:rPr lang="ko-KR" altLang="en-US" sz="1600" dirty="0">
                    <a:latin typeface="Cambria Math"/>
                  </a:rPr>
                  <a:t>차 </a:t>
                </a:r>
                <a:r>
                  <a:rPr lang="ko-KR" altLang="en-US" sz="1600" dirty="0" err="1">
                    <a:latin typeface="Cambria Math"/>
                  </a:rPr>
                  <a:t>단항회귀</a:t>
                </a:r>
                <a:r>
                  <a:rPr lang="ko-KR" altLang="en-US" sz="1600" dirty="0">
                    <a:latin typeface="Cambria Math"/>
                  </a:rPr>
                  <a:t> 피처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/>
                          </a:rPr>
                          <m:t>: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[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 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/>
                      </a:rPr>
                      <m:t>]</m:t>
                    </m:r>
                  </m:oMath>
                </a14:m>
                <a:endParaRPr lang="en-US" altLang="ko-KR" sz="1600" b="0" i="1" dirty="0">
                  <a:latin typeface="Cambria Math"/>
                </a:endParaRPr>
              </a:p>
              <a:p>
                <a:pPr marL="444500" indent="-268288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600" b="0" i="1" dirty="0" smtClean="0">
                            <a:latin typeface="Cambria Math"/>
                          </a:rPr>
                          <m:t>= 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b="0" i="1" dirty="0">
                  <a:latin typeface="Cambria Math"/>
                </a:endParaRPr>
              </a:p>
              <a:p>
                <a:pPr marL="176213" indent="-176213">
                  <a:buFont typeface="Wingdings" panose="05000000000000000000" pitchFamily="2" charset="2"/>
                  <a:buChar char="v"/>
                </a:pPr>
                <a:r>
                  <a:rPr lang="en-US" altLang="ko-KR" sz="1600" dirty="0">
                    <a:latin typeface="Cambria Math"/>
                  </a:rPr>
                  <a:t>2</a:t>
                </a:r>
                <a:r>
                  <a:rPr lang="ko-KR" altLang="en-US" sz="1600" dirty="0">
                    <a:latin typeface="Cambria Math"/>
                  </a:rPr>
                  <a:t>차 </a:t>
                </a:r>
                <a:r>
                  <a:rPr lang="ko-KR" altLang="en-US" sz="1600" dirty="0" err="1">
                    <a:latin typeface="Cambria Math"/>
                  </a:rPr>
                  <a:t>단항회귀</a:t>
                </a:r>
                <a:r>
                  <a:rPr lang="ko-KR" altLang="en-US" sz="1600" dirty="0">
                    <a:latin typeface="Cambria Math"/>
                  </a:rPr>
                  <a:t> 피처 </a:t>
                </a:r>
                <a14:m>
                  <m:oMath xmlns:m="http://schemas.openxmlformats.org/officeDocument/2006/math">
                    <m:r>
                      <a:rPr lang="en-US" altLang="ko-KR" sz="1600" b="1" i="0" dirty="0" smtClean="0">
                        <a:latin typeface="Cambria Math"/>
                      </a:rPr>
                      <m:t> :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[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 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</m:t>
                    </m:r>
                    <m:r>
                      <a:rPr lang="pt-BR" altLang="ko-KR" sz="1600" b="0" i="1" dirty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16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i="1" dirty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i="1" dirty="0">
                        <a:latin typeface="Cambria Math"/>
                      </a:rPr>
                      <m:t>]</m:t>
                    </m:r>
                  </m:oMath>
                </a14:m>
                <a:endParaRPr lang="en-US" altLang="ko-KR" sz="1600" dirty="0">
                  <a:latin typeface="Cambria Math"/>
                </a:endParaRPr>
              </a:p>
              <a:p>
                <a:pPr indent="-1841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b="0" i="1" dirty="0">
                        <a:latin typeface="Cambria Math"/>
                      </a:rPr>
                      <m:t>𝑧</m:t>
                    </m:r>
                    <m:r>
                      <a:rPr lang="en-US" altLang="ko-KR" sz="1600" b="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[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 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</m:t>
                    </m:r>
                    <m:r>
                      <a:rPr lang="pt-BR" altLang="ko-KR" sz="1600" b="0" i="1" dirty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16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i="1" dirty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i="1" dirty="0">
                        <a:latin typeface="Cambria Math"/>
                      </a:rPr>
                      <m:t>]</m:t>
                    </m:r>
                  </m:oMath>
                </a14:m>
                <a:endParaRPr lang="en-US" altLang="ko-KR" sz="1600" i="1" dirty="0">
                  <a:latin typeface="Cambria Math"/>
                </a:endParaRPr>
              </a:p>
              <a:p>
                <a:pPr indent="-1841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𝑦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=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dirty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b="0" i="1" dirty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600" b="0" i="1" dirty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 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 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endParaRPr lang="en-US" altLang="ko-KR" sz="1600" b="0" i="1" dirty="0">
                  <a:latin typeface="Cambria Math"/>
                </a:endParaRPr>
              </a:p>
              <a:p>
                <a:pPr indent="-1841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𝑦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= </m:t>
                        </m:r>
                        <m:r>
                          <a:rPr lang="en-US" altLang="ko-KR" sz="16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16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600" dirty="0">
                  <a:latin typeface="Cambria Math"/>
                </a:endParaRPr>
              </a:p>
              <a:p>
                <a:pPr marL="176213" indent="-176213">
                  <a:buFont typeface="Wingdings" panose="05000000000000000000" pitchFamily="2" charset="2"/>
                  <a:buChar char="v"/>
                </a:pPr>
                <a:r>
                  <a:rPr lang="en-US" altLang="ko-KR" sz="1600" dirty="0"/>
                  <a:t>3</a:t>
                </a:r>
                <a:r>
                  <a:rPr lang="ko-KR" altLang="en-US" sz="1600" dirty="0"/>
                  <a:t>차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다항 계수 피처 </a:t>
                </a:r>
                <a14:m>
                  <m:oMath xmlns:m="http://schemas.openxmlformats.org/officeDocument/2006/math">
                    <m:r>
                      <a:rPr lang="en-US" altLang="ko-KR" sz="1600" b="1" i="0" dirty="0" smtClean="0">
                        <a:latin typeface="Cambria Math"/>
                      </a:rPr>
                      <m:t>: </m:t>
                    </m:r>
                    <m:r>
                      <a:rPr lang="en-US" altLang="ko-KR" sz="1600" b="0" i="1" dirty="0">
                        <a:latin typeface="Cambria Math"/>
                      </a:rPr>
                      <m:t>[1, 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1600" b="0" i="1" dirty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altLang="ko-KR" sz="1600" b="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pt-BR" altLang="ko-KR" sz="1600" b="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b="0" i="1" dirty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600" b="0" dirty="0"/>
                  <a:t>]</a:t>
                </a:r>
              </a:p>
              <a:p>
                <a:pPr indent="-1841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b="0" i="1" dirty="0">
                        <a:latin typeface="Cambria Math"/>
                      </a:rPr>
                      <m:t>𝑦</m:t>
                    </m:r>
                    <m:r>
                      <a:rPr lang="en-US" altLang="ko-KR" sz="1600" b="0" i="1" dirty="0">
                        <a:latin typeface="Cambria Math"/>
                      </a:rPr>
                      <m:t> =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dirty="0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16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b="0" dirty="0"/>
                  <a:t>+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1600" b="0" i="1" dirty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altLang="ko-KR" sz="1600" b="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pt-BR" altLang="ko-KR" sz="1600" b="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b="0" i="1" dirty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b="0" i="1" dirty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4" y="3661566"/>
                <a:ext cx="8670925" cy="2653034"/>
              </a:xfrm>
              <a:prstGeom prst="rect">
                <a:avLst/>
              </a:prstGeom>
              <a:blipFill rotWithShape="1">
                <a:blip r:embed="rId2"/>
                <a:stretch>
                  <a:fillRect l="-281" b="-4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" descr="ClipData_20200204_0031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90" y="3306947"/>
            <a:ext cx="2922181" cy="21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2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8368" y="5408817"/>
                <a:ext cx="337215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  <a:defRPr sz="2000" b="1">
                    <a:latin typeface="MD개성체" panose="02020603020101020101" pitchFamily="18" charset="-127"/>
                    <a:ea typeface="MD개성체" panose="02020603020101020101" pitchFamily="18" charset="-127"/>
                  </a:defRPr>
                </a:lvl1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altLang="ko-KR" sz="1400" b="0" dirty="0"/>
                  <a:t>1</a:t>
                </a:r>
                <a:r>
                  <a:rPr lang="ko-KR" altLang="en-US" sz="1400" b="0" dirty="0"/>
                  <a:t>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ko-KR" sz="14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pt-BR" altLang="ko-KR" sz="1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pt-BR" altLang="ko-KR" sz="14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ko-KR" sz="14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pt-BR" altLang="ko-KR" sz="14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을 </a:t>
                </a:r>
                <a:r>
                  <a:rPr lang="en-US" altLang="ko-KR" sz="1400" dirty="0"/>
                  <a:t>2</a:t>
                </a:r>
                <a:r>
                  <a:rPr lang="ko-KR" altLang="en-US" sz="1400" dirty="0"/>
                  <a:t>차</a:t>
                </a:r>
                <a:r>
                  <a:rPr lang="en-US" altLang="ko-KR" sz="1400" dirty="0"/>
                  <a:t> </a:t>
                </a:r>
                <a:r>
                  <a:rPr lang="ko-KR" altLang="en-US" sz="1400" dirty="0" err="1"/>
                  <a:t>다항값으로</a:t>
                </a:r>
                <a:r>
                  <a:rPr lang="ko-KR" altLang="en-US" sz="1400" dirty="0"/>
                  <a:t> 변환</a:t>
                </a:r>
                <a:endParaRPr lang="en-US" altLang="ko-KR" sz="1400" dirty="0"/>
              </a:p>
              <a:p>
                <a:pPr marL="444500" indent="-268288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/>
                      </a:rPr>
                      <m:t>1+</m:t>
                    </m:r>
                    <m:sSub>
                      <m:sSubPr>
                        <m:ctrlPr>
                          <a:rPr lang="pt-BR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4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4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400" b="0" i="1" dirty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4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40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368" y="5408817"/>
                <a:ext cx="3372158" cy="738664"/>
              </a:xfrm>
              <a:prstGeom prst="rect">
                <a:avLst/>
              </a:prstGeom>
              <a:blipFill rotWithShape="1">
                <a:blip r:embed="rId2"/>
                <a:stretch>
                  <a:fillRect l="-181" r="-723" b="-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4" y="5286352"/>
            <a:ext cx="2077292" cy="98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27" y="684373"/>
            <a:ext cx="8263156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0" dirty="0" err="1"/>
              <a:t>PolynomialFeatures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클래스로 다항식 변환</a:t>
            </a:r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77838" y="1287108"/>
            <a:ext cx="8196379" cy="373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>
                <a:solidFill>
                  <a:srgbClr val="FF0000"/>
                </a:solidFill>
              </a:rPr>
              <a:t>sklearn.preprocessing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import </a:t>
            </a:r>
            <a:r>
              <a:rPr lang="en-US" altLang="ko-KR" sz="1400" dirty="0" err="1">
                <a:solidFill>
                  <a:srgbClr val="FF0000"/>
                </a:solidFill>
              </a:rPr>
              <a:t>PolynomialFeatures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다항식으로 변환한 단항식 생성</a:t>
            </a:r>
            <a:r>
              <a:rPr lang="en-US" altLang="ko-KR" sz="1400" dirty="0"/>
              <a:t>, [[0,1],[2,3]]</a:t>
            </a:r>
            <a:r>
              <a:rPr lang="ko-KR" altLang="en-US" sz="1400" dirty="0"/>
              <a:t>의 </a:t>
            </a:r>
            <a:r>
              <a:rPr lang="en-US" altLang="ko-KR" sz="1400" dirty="0"/>
              <a:t>2X2 </a:t>
            </a:r>
            <a:r>
              <a:rPr lang="ko-KR" altLang="en-US" sz="1400" dirty="0"/>
              <a:t>행렬 생성</a:t>
            </a:r>
          </a:p>
          <a:p>
            <a:pPr marL="0" indent="0">
              <a:buNone/>
            </a:pPr>
            <a:r>
              <a:rPr lang="en-US" altLang="ko-KR" sz="1400" dirty="0"/>
              <a:t>X = </a:t>
            </a:r>
            <a:r>
              <a:rPr lang="en-US" altLang="ko-KR" sz="1400" dirty="0" err="1"/>
              <a:t>np.arange</a:t>
            </a:r>
            <a:r>
              <a:rPr lang="en-US" altLang="ko-KR" sz="1400" dirty="0"/>
              <a:t>(4).reshape(2,2)</a:t>
            </a:r>
          </a:p>
          <a:p>
            <a:pPr marL="0" indent="0">
              <a:buNone/>
            </a:pPr>
            <a:r>
              <a:rPr lang="en-US" altLang="ko-KR" sz="1400" dirty="0"/>
              <a:t>print('</a:t>
            </a:r>
            <a:r>
              <a:rPr lang="ko-KR" altLang="en-US" sz="1400" dirty="0"/>
              <a:t>일차 단항식 계수 </a:t>
            </a:r>
            <a:r>
              <a:rPr lang="en-US" altLang="ko-KR" sz="1400" dirty="0"/>
              <a:t>feature:\</a:t>
            </a:r>
            <a:r>
              <a:rPr lang="en-US" altLang="ko-KR" sz="1400" dirty="0" err="1"/>
              <a:t>n',X</a:t>
            </a:r>
            <a:r>
              <a:rPr lang="en-US" altLang="ko-KR" sz="1400" dirty="0"/>
              <a:t> 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# degree = 2 </a:t>
            </a:r>
            <a:r>
              <a:rPr lang="ko-KR" altLang="en-US" sz="1400" dirty="0"/>
              <a:t>인 </a:t>
            </a:r>
            <a:r>
              <a:rPr lang="en-US" altLang="ko-KR" sz="1400" dirty="0"/>
              <a:t>2</a:t>
            </a:r>
            <a:r>
              <a:rPr lang="ko-KR" altLang="en-US" sz="1400" dirty="0"/>
              <a:t>차 다항식으로 변환하기 위해 </a:t>
            </a:r>
            <a:r>
              <a:rPr lang="en-US" altLang="ko-KR" sz="1400" dirty="0" err="1"/>
              <a:t>PolynomialFeatures</a:t>
            </a:r>
            <a:r>
              <a:rPr lang="ko-KR" altLang="en-US" sz="1400" dirty="0"/>
              <a:t>를 이용하여 변환</a:t>
            </a:r>
          </a:p>
          <a:p>
            <a:pPr marL="0" indent="0">
              <a:buNone/>
            </a:pPr>
            <a:r>
              <a:rPr lang="en-US" altLang="ko-KR" sz="1400" dirty="0"/>
              <a:t>poly = </a:t>
            </a:r>
            <a:r>
              <a:rPr lang="en-US" altLang="ko-KR" sz="1400" dirty="0" err="1">
                <a:solidFill>
                  <a:srgbClr val="FF0000"/>
                </a:solidFill>
              </a:rPr>
              <a:t>PolynomialFeatures</a:t>
            </a:r>
            <a:r>
              <a:rPr lang="en-US" altLang="ko-KR" sz="1400" dirty="0">
                <a:solidFill>
                  <a:srgbClr val="FF0000"/>
                </a:solidFill>
              </a:rPr>
              <a:t>(degree=2)</a:t>
            </a:r>
          </a:p>
          <a:p>
            <a:pPr marL="0" indent="0">
              <a:buNone/>
            </a:pPr>
            <a:r>
              <a:rPr lang="en-US" altLang="ko-KR" sz="1400" dirty="0" err="1"/>
              <a:t>poly.</a:t>
            </a:r>
            <a:r>
              <a:rPr lang="en-US" altLang="ko-KR" sz="1400" dirty="0" err="1">
                <a:solidFill>
                  <a:srgbClr val="FF0000"/>
                </a:solidFill>
              </a:rPr>
              <a:t>fit</a:t>
            </a:r>
            <a:r>
              <a:rPr lang="en-US" altLang="ko-KR" sz="1400" dirty="0">
                <a:solidFill>
                  <a:srgbClr val="FF0000"/>
                </a:solidFill>
              </a:rPr>
              <a:t>(X)</a:t>
            </a:r>
          </a:p>
          <a:p>
            <a:pPr marL="0" indent="0">
              <a:buNone/>
            </a:pPr>
            <a:r>
              <a:rPr lang="en-US" altLang="ko-KR" sz="1400" dirty="0" err="1"/>
              <a:t>poly_ftr</a:t>
            </a:r>
            <a:r>
              <a:rPr lang="en-US" altLang="ko-KR" sz="1400" dirty="0"/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poly.transform</a:t>
            </a:r>
            <a:r>
              <a:rPr lang="en-US" altLang="ko-KR" sz="1400" dirty="0">
                <a:solidFill>
                  <a:srgbClr val="FF0000"/>
                </a:solidFill>
              </a:rPr>
              <a:t>(X)</a:t>
            </a:r>
          </a:p>
          <a:p>
            <a:pPr marL="0" indent="0">
              <a:buNone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400" dirty="0"/>
              <a:t>print('</a:t>
            </a:r>
            <a:r>
              <a:rPr lang="ko-KR" altLang="en-US" sz="1400" dirty="0"/>
              <a:t>변환된 </a:t>
            </a:r>
            <a:r>
              <a:rPr lang="en-US" altLang="ko-KR" sz="1400" dirty="0"/>
              <a:t>2</a:t>
            </a:r>
            <a:r>
              <a:rPr lang="ko-KR" altLang="en-US" sz="1400" dirty="0"/>
              <a:t>차 다항식 계수 </a:t>
            </a:r>
            <a:r>
              <a:rPr lang="en-US" altLang="ko-KR" sz="1400" dirty="0"/>
              <a:t>feature:\n', </a:t>
            </a:r>
            <a:r>
              <a:rPr lang="en-US" altLang="ko-KR" sz="1400" dirty="0" err="1"/>
              <a:t>poly_ftr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1690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27" y="684373"/>
            <a:ext cx="760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차 다항식 계수의 </a:t>
            </a:r>
            <a:r>
              <a:rPr lang="ko-KR" altLang="en-US" dirty="0" err="1"/>
              <a:t>피처값과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 다항식 </a:t>
            </a:r>
            <a:r>
              <a:rPr lang="ko-KR" altLang="en-US" dirty="0" err="1"/>
              <a:t>결정값으로</a:t>
            </a:r>
            <a:r>
              <a:rPr lang="ko-KR" altLang="en-US" dirty="0"/>
              <a:t> 학습</a:t>
            </a:r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77837" y="2122488"/>
            <a:ext cx="8196379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3 </a:t>
            </a:r>
            <a:r>
              <a:rPr lang="ko-KR" altLang="en-US" sz="1400" dirty="0">
                <a:solidFill>
                  <a:srgbClr val="0070C0"/>
                </a:solidFill>
              </a:rPr>
              <a:t>차 다항식 변환 </a:t>
            </a:r>
          </a:p>
          <a:p>
            <a:pPr marL="0" indent="0">
              <a:buNone/>
            </a:pPr>
            <a:r>
              <a:rPr lang="en-US" altLang="ko-KR" sz="1400" dirty="0" err="1"/>
              <a:t>poly_ftr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PolynomialFeatures</a:t>
            </a:r>
            <a:r>
              <a:rPr lang="en-US" altLang="ko-KR" sz="1400" dirty="0"/>
              <a:t>(degree=3).</a:t>
            </a:r>
            <a:r>
              <a:rPr lang="en-US" altLang="ko-KR" sz="1400" dirty="0" err="1"/>
              <a:t>fit_transform</a:t>
            </a:r>
            <a:r>
              <a:rPr lang="en-US" altLang="ko-KR" sz="1400" dirty="0"/>
              <a:t>(X)</a:t>
            </a:r>
          </a:p>
          <a:p>
            <a:pPr marL="0" indent="0">
              <a:buNone/>
            </a:pPr>
            <a:r>
              <a:rPr lang="en-US" altLang="ko-KR" sz="1400" dirty="0"/>
              <a:t>print('3</a:t>
            </a:r>
            <a:r>
              <a:rPr lang="ko-KR" altLang="en-US" sz="1400" dirty="0"/>
              <a:t>차 다항식 계수 </a:t>
            </a:r>
            <a:r>
              <a:rPr lang="en-US" altLang="ko-KR" sz="1400" dirty="0"/>
              <a:t>feature: \n',</a:t>
            </a:r>
            <a:r>
              <a:rPr lang="en-US" altLang="ko-KR" sz="1400" dirty="0" err="1"/>
              <a:t>poly_ftr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Linear Regression</a:t>
            </a:r>
            <a:r>
              <a:rPr lang="ko-KR" altLang="en-US" sz="1400" dirty="0">
                <a:solidFill>
                  <a:srgbClr val="0070C0"/>
                </a:solidFill>
              </a:rPr>
              <a:t>에 </a:t>
            </a:r>
            <a:r>
              <a:rPr lang="en-US" altLang="ko-KR" sz="1400" dirty="0">
                <a:solidFill>
                  <a:srgbClr val="0070C0"/>
                </a:solidFill>
              </a:rPr>
              <a:t>3</a:t>
            </a:r>
            <a:r>
              <a:rPr lang="ko-KR" altLang="en-US" sz="1400" dirty="0">
                <a:solidFill>
                  <a:srgbClr val="0070C0"/>
                </a:solidFill>
              </a:rPr>
              <a:t>차 다항식 계수 </a:t>
            </a:r>
            <a:r>
              <a:rPr lang="en-US" altLang="ko-KR" sz="1400" dirty="0">
                <a:solidFill>
                  <a:srgbClr val="0070C0"/>
                </a:solidFill>
              </a:rPr>
              <a:t>feature</a:t>
            </a:r>
            <a:r>
              <a:rPr lang="ko-KR" altLang="en-US" sz="1400" dirty="0">
                <a:solidFill>
                  <a:srgbClr val="0070C0"/>
                </a:solidFill>
              </a:rPr>
              <a:t>와 </a:t>
            </a:r>
            <a:r>
              <a:rPr lang="en-US" altLang="ko-KR" sz="1400" dirty="0">
                <a:solidFill>
                  <a:srgbClr val="0070C0"/>
                </a:solidFill>
              </a:rPr>
              <a:t>3</a:t>
            </a:r>
            <a:r>
              <a:rPr lang="ko-KR" altLang="en-US" sz="1400" dirty="0">
                <a:solidFill>
                  <a:srgbClr val="0070C0"/>
                </a:solidFill>
              </a:rPr>
              <a:t>차 다항식 </a:t>
            </a:r>
            <a:r>
              <a:rPr lang="ko-KR" altLang="en-US" sz="1400" dirty="0" err="1">
                <a:solidFill>
                  <a:srgbClr val="0070C0"/>
                </a:solidFill>
              </a:rPr>
              <a:t>결정값으로</a:t>
            </a:r>
            <a:r>
              <a:rPr lang="ko-KR" altLang="en-US" sz="1400" dirty="0">
                <a:solidFill>
                  <a:srgbClr val="0070C0"/>
                </a:solidFill>
              </a:rPr>
              <a:t> 학습 후 회귀 계수 확인</a:t>
            </a:r>
          </a:p>
          <a:p>
            <a:pPr marL="0" indent="0">
              <a:buNone/>
            </a:pPr>
            <a:r>
              <a:rPr lang="en-US" altLang="ko-KR" sz="1400" dirty="0"/>
              <a:t>model = </a:t>
            </a:r>
            <a:r>
              <a:rPr lang="en-US" altLang="ko-KR" sz="1400" dirty="0" err="1"/>
              <a:t>LinearRegression</a:t>
            </a:r>
            <a:r>
              <a:rPr lang="en-US" altLang="ko-KR" sz="1400" dirty="0"/>
              <a:t>()</a:t>
            </a:r>
          </a:p>
          <a:p>
            <a:pPr marL="0" indent="0">
              <a:buNone/>
            </a:pPr>
            <a:r>
              <a:rPr lang="en-US" altLang="ko-KR" sz="1400" dirty="0" err="1"/>
              <a:t>model.fit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poly_ftr,y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print('Polynomial </a:t>
            </a:r>
            <a:r>
              <a:rPr lang="ko-KR" altLang="en-US" sz="1400" dirty="0"/>
              <a:t>회귀 계수</a:t>
            </a:r>
            <a:r>
              <a:rPr lang="en-US" altLang="ko-KR" sz="1400" dirty="0"/>
              <a:t>\n' , 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model.coef</a:t>
            </a:r>
            <a:r>
              <a:rPr lang="en-US" altLang="ko-KR" sz="1400" dirty="0"/>
              <a:t>_, 2))</a:t>
            </a:r>
          </a:p>
          <a:p>
            <a:pPr marL="0" indent="0">
              <a:buNone/>
            </a:pPr>
            <a:r>
              <a:rPr lang="en-US" altLang="ko-KR" sz="1400" dirty="0"/>
              <a:t>print('Polynomial </a:t>
            </a:r>
            <a:r>
              <a:rPr lang="ko-KR" altLang="en-US" sz="1400" dirty="0"/>
              <a:t>회귀 </a:t>
            </a:r>
            <a:r>
              <a:rPr lang="en-US" altLang="ko-KR" sz="1400" dirty="0"/>
              <a:t>Shape :', model.</a:t>
            </a:r>
            <a:r>
              <a:rPr lang="en-US" altLang="ko-KR" sz="1400" dirty="0" err="1"/>
              <a:t>coef</a:t>
            </a:r>
            <a:r>
              <a:rPr lang="en-US" altLang="ko-KR" sz="1400" dirty="0"/>
              <a:t>_.shape)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40" y="4767220"/>
            <a:ext cx="3814898" cy="1096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9816" y="1124611"/>
                <a:ext cx="7914399" cy="933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  <a:defRPr sz="2000" b="1">
                    <a:latin typeface="MD개성체" panose="02020603020101020101" pitchFamily="18" charset="-127"/>
                    <a:ea typeface="MD개성체" panose="02020603020101020101" pitchFamily="18" charset="-127"/>
                  </a:defRPr>
                </a:lvl1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800" dirty="0"/>
                  <a:t>단항 계수 피처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pt-BR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800" b="1" i="1" dirty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ko-KR" sz="1800" b="1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800" b="1" i="1" dirty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ko-KR" sz="1800" b="1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를</a:t>
                </a:r>
                <a:endParaRPr lang="en-US" altLang="ko-KR" sz="1800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dirty="0"/>
                  <a:t>3</a:t>
                </a:r>
                <a:r>
                  <a:rPr lang="ko-KR" altLang="en-US" sz="1800" dirty="0"/>
                  <a:t>차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다항 계수 피처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latin typeface="Cambria Math"/>
                      </a:rPr>
                      <m:t>[</m:t>
                    </m:r>
                    <m:r>
                      <a:rPr lang="en-US" altLang="ko-KR" sz="1800" b="1" i="1" dirty="0" smtClean="0">
                        <a:latin typeface="Cambria Math"/>
                      </a:rPr>
                      <m:t>𝟏</m:t>
                    </m:r>
                    <m:r>
                      <a:rPr lang="en-US" altLang="ko-KR" sz="1800" b="1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8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ko-KR" sz="1800" b="1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800" b="1" i="1" dirty="0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ko-KR" sz="1800" b="1" i="1" dirty="0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800" b="1" i="1" dirty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  <m:sup>
                        <m:r>
                          <a:rPr lang="en-US" altLang="ko-KR" sz="1800" b="1" i="1" dirty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sz="1800" b="1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800" b="1" i="1" dirty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pt-BR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800" b="1" i="1" dirty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ko-KR" sz="1800" b="1" i="1" dirty="0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800" b="1" i="1" dirty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  <m:sup>
                        <m:r>
                          <a:rPr lang="en-US" altLang="ko-KR" sz="1800" b="1" i="1" dirty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sz="1800" b="1" i="1" dirty="0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800" b="1" i="1" dirty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  <m:sup>
                        <m:r>
                          <a:rPr lang="en-US" altLang="ko-KR" sz="1800" b="1" i="1" dirty="0" smtClean="0">
                            <a:latin typeface="Cambria Math"/>
                          </a:rPr>
                          <m:t>𝟑</m:t>
                        </m:r>
                      </m:sup>
                    </m:sSup>
                    <m:r>
                      <a:rPr lang="en-US" altLang="ko-KR" sz="1800" b="1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1" i="1" dirty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800" b="1" i="1" dirty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1800" b="1" i="1" dirty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1800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800" b="1" i="1" dirty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ko-KR" sz="1800" b="1" i="1" dirty="0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pt-BR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1" i="1" dirty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800" b="1" i="1" dirty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1800" b="1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800" b="1" i="1" dirty="0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  <m:sup>
                        <m:r>
                          <a:rPr lang="en-US" altLang="ko-KR" sz="1800" b="1" i="1" dirty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sz="1800" b="1" i="1" dirty="0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800" b="1" i="1" dirty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  <m:sup>
                        <m:r>
                          <a:rPr lang="en-US" altLang="ko-KR" sz="1800" b="1" i="1" dirty="0" smtClean="0">
                            <a:latin typeface="Cambria Math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sz="1800" dirty="0"/>
                  <a:t>]</a:t>
                </a:r>
                <a:r>
                  <a:rPr lang="ko-KR" altLang="en-US" sz="1800" dirty="0"/>
                  <a:t>로 변환</a:t>
                </a:r>
                <a:r>
                  <a:rPr lang="en-US" altLang="ko-KR" sz="1800" dirty="0"/>
                  <a:t> </a:t>
                </a:r>
                <a:endParaRPr lang="ko-KR" altLang="en-US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6" y="1124611"/>
                <a:ext cx="7914399" cy="933141"/>
              </a:xfrm>
              <a:prstGeom prst="rect">
                <a:avLst/>
              </a:prstGeom>
              <a:blipFill rotWithShape="1">
                <a:blip r:embed="rId3"/>
                <a:stretch>
                  <a:fillRect l="-539" r="-308" b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54" y="2184733"/>
            <a:ext cx="223138" cy="3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53156" y="4665031"/>
                <a:ext cx="6295324" cy="1301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  <a:defRPr sz="2000" b="1">
                    <a:latin typeface="MD개성체" panose="02020603020101020101" pitchFamily="18" charset="-127"/>
                    <a:ea typeface="MD개성체" panose="02020603020101020101" pitchFamily="18" charset="-127"/>
                  </a:defRPr>
                </a:lvl1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800" b="0" dirty="0"/>
                  <a:t>단항 계수 피처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pt-BR" altLang="ko-KR" sz="1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800" b="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8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800" b="0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altLang="ko-KR" sz="1800" dirty="0"/>
                  <a:t>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800" dirty="0"/>
                  <a:t>3</a:t>
                </a:r>
                <a:r>
                  <a:rPr lang="ko-KR" altLang="en-US" sz="1800" dirty="0"/>
                  <a:t>차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다항회귀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/>
                      </a:rPr>
                      <m:t> [1+</m:t>
                    </m:r>
                    <m:sSub>
                      <m:sSubPr>
                        <m:ctrlPr>
                          <a:rPr lang="pt-BR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16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1600" b="1" i="1" dirty="0" smtClean="0">
                            <a:latin typeface="Cambria Math"/>
                          </a:rPr>
                          <m:t>𝟑</m:t>
                        </m:r>
                      </m:sup>
                    </m:sSup>
                    <m:r>
                      <a:rPr lang="en-US" altLang="ko-KR" sz="1600" b="1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pt-BR" altLang="ko-KR" sz="16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altLang="ko-KR" sz="1600" b="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1600" i="1" dirty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1" dirty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pt-BR" altLang="ko-KR" sz="1600" b="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600" b="0" i="1" dirty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altLang="ko-KR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sz="1600" b="1" i="1" dirty="0" smtClean="0">
                            <a:latin typeface="Cambria Math"/>
                          </a:rPr>
                          <m:t>𝟑</m:t>
                        </m:r>
                      </m:sup>
                    </m:sSup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6" y="4665031"/>
                <a:ext cx="6295324" cy="1301062"/>
              </a:xfrm>
              <a:prstGeom prst="rect">
                <a:avLst/>
              </a:prstGeom>
              <a:blipFill rotWithShape="1">
                <a:blip r:embed="rId5"/>
                <a:stretch>
                  <a:fillRect l="-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336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27" y="598721"/>
            <a:ext cx="7608816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 err="1"/>
              <a:t>사이킷런</a:t>
            </a:r>
            <a:r>
              <a:rPr lang="ko-KR" altLang="en-US" dirty="0"/>
              <a:t> 파이프라인</a:t>
            </a:r>
            <a:r>
              <a:rPr lang="en-US" altLang="ko-KR" dirty="0"/>
              <a:t>(Pipeline)</a:t>
            </a:r>
            <a:r>
              <a:rPr lang="ko-KR" altLang="en-US" dirty="0"/>
              <a:t>을 이용하여 </a:t>
            </a:r>
            <a:r>
              <a:rPr lang="en-US" altLang="ko-KR" dirty="0"/>
              <a:t>3</a:t>
            </a:r>
            <a:r>
              <a:rPr lang="ko-KR" altLang="en-US" dirty="0"/>
              <a:t>차 다항회귀 학습</a:t>
            </a:r>
            <a:endParaRPr lang="en-US" altLang="ko-KR" dirty="0"/>
          </a:p>
          <a:p>
            <a:pPr marL="536575">
              <a:buFont typeface="Wingdings" panose="05000000000000000000" pitchFamily="2" charset="2"/>
              <a:buChar char="Ø"/>
            </a:pPr>
            <a:r>
              <a:rPr lang="ko-KR" altLang="en-US" sz="1800" dirty="0" err="1"/>
              <a:t>사이킷런의</a:t>
            </a:r>
            <a:r>
              <a:rPr lang="ko-KR" altLang="en-US" sz="1800" dirty="0"/>
              <a:t> </a:t>
            </a:r>
            <a:r>
              <a:rPr lang="en-US" altLang="ko-KR" sz="1800" dirty="0"/>
              <a:t>Pipeline </a:t>
            </a:r>
            <a:r>
              <a:rPr lang="ko-KR" altLang="en-US" sz="1800" dirty="0"/>
              <a:t>객체는 </a:t>
            </a:r>
            <a:r>
              <a:rPr lang="en-US" altLang="ko-KR" sz="1800" dirty="0"/>
              <a:t>Feature </a:t>
            </a:r>
            <a:r>
              <a:rPr lang="ko-KR" altLang="en-US" sz="1800" dirty="0"/>
              <a:t>엔지니어링 변환과 모델 학습</a:t>
            </a:r>
            <a:r>
              <a:rPr lang="en-US" altLang="ko-KR" sz="1800" dirty="0"/>
              <a:t>/</a:t>
            </a:r>
            <a:r>
              <a:rPr lang="ko-KR" altLang="en-US" sz="1800" dirty="0"/>
              <a:t>예측을 순차적으로 결합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77838" y="1777356"/>
            <a:ext cx="8196379" cy="485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sklearn.preprocessing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PolynomialFeatures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sklearn.linear_model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LinearRegression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sklearn.pipeline</a:t>
            </a:r>
            <a:r>
              <a:rPr lang="en-US" altLang="ko-KR" sz="1400" dirty="0"/>
              <a:t> import Pipeline</a:t>
            </a:r>
          </a:p>
          <a:p>
            <a:pPr marL="0" indent="0"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>
                <a:solidFill>
                  <a:srgbClr val="FF0000"/>
                </a:solidFill>
              </a:rPr>
              <a:t>def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polynomial_func</a:t>
            </a:r>
            <a:r>
              <a:rPr lang="en-US" altLang="ko-KR" sz="1400" dirty="0">
                <a:solidFill>
                  <a:srgbClr val="FF0000"/>
                </a:solidFill>
              </a:rPr>
              <a:t>(X):</a:t>
            </a:r>
          </a:p>
          <a:p>
            <a:pPr marL="0" indent="0">
              <a:buNone/>
            </a:pPr>
            <a:r>
              <a:rPr lang="en-US" altLang="ko-KR" sz="1400" dirty="0"/>
              <a:t>    y = 1 + 2*X[:,0] + 3*X[:,0]**2 + 4*X[:,1]**3 </a:t>
            </a:r>
          </a:p>
          <a:p>
            <a:pPr marL="0" indent="0">
              <a:buNone/>
            </a:pPr>
            <a:r>
              <a:rPr lang="en-US" altLang="ko-KR" sz="1400" dirty="0"/>
              <a:t>    return y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Pipeline </a:t>
            </a:r>
            <a:r>
              <a:rPr lang="ko-KR" altLang="en-US" sz="1400" dirty="0">
                <a:solidFill>
                  <a:srgbClr val="0070C0"/>
                </a:solidFill>
              </a:rPr>
              <a:t>객체로 </a:t>
            </a:r>
            <a:r>
              <a:rPr lang="en-US" altLang="ko-KR" sz="1400" dirty="0">
                <a:solidFill>
                  <a:srgbClr val="0070C0"/>
                </a:solidFill>
              </a:rPr>
              <a:t>Streamline </a:t>
            </a:r>
            <a:r>
              <a:rPr lang="ko-KR" altLang="en-US" sz="1400" dirty="0">
                <a:solidFill>
                  <a:srgbClr val="0070C0"/>
                </a:solidFill>
              </a:rPr>
              <a:t>하게 </a:t>
            </a:r>
            <a:r>
              <a:rPr lang="en-US" altLang="ko-KR" sz="1400" dirty="0">
                <a:solidFill>
                  <a:srgbClr val="0070C0"/>
                </a:solidFill>
              </a:rPr>
              <a:t>Polynomial Feature</a:t>
            </a:r>
            <a:r>
              <a:rPr lang="ko-KR" altLang="en-US" sz="1400" dirty="0">
                <a:solidFill>
                  <a:srgbClr val="0070C0"/>
                </a:solidFill>
              </a:rPr>
              <a:t>변환과 </a:t>
            </a:r>
            <a:r>
              <a:rPr lang="en-US" altLang="ko-KR" sz="1400" dirty="0">
                <a:solidFill>
                  <a:srgbClr val="0070C0"/>
                </a:solidFill>
              </a:rPr>
              <a:t>Linear Regression</a:t>
            </a:r>
            <a:r>
              <a:rPr lang="ko-KR" altLang="en-US" sz="1400" dirty="0">
                <a:solidFill>
                  <a:srgbClr val="0070C0"/>
                </a:solidFill>
              </a:rPr>
              <a:t>을 연결</a:t>
            </a:r>
          </a:p>
          <a:p>
            <a:pPr marL="0" indent="0">
              <a:buNone/>
            </a:pPr>
            <a:r>
              <a:rPr lang="en-US" altLang="ko-KR" sz="1400" dirty="0"/>
              <a:t>model = </a:t>
            </a:r>
            <a:r>
              <a:rPr lang="en-US" altLang="ko-KR" sz="1400" dirty="0">
                <a:solidFill>
                  <a:srgbClr val="FF0000"/>
                </a:solidFill>
              </a:rPr>
              <a:t>Pipeline([('poly', </a:t>
            </a:r>
            <a:r>
              <a:rPr lang="en-US" altLang="ko-KR" sz="1400" dirty="0" err="1">
                <a:solidFill>
                  <a:srgbClr val="FF0000"/>
                </a:solidFill>
              </a:rPr>
              <a:t>PolynomialFeatures</a:t>
            </a:r>
            <a:r>
              <a:rPr lang="en-US" altLang="ko-KR" sz="1400" dirty="0">
                <a:solidFill>
                  <a:srgbClr val="FF0000"/>
                </a:solidFill>
              </a:rPr>
              <a:t>(degree=3)),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                  ('linear', </a:t>
            </a:r>
            <a:r>
              <a:rPr lang="en-US" altLang="ko-KR" sz="1400" dirty="0" err="1">
                <a:solidFill>
                  <a:srgbClr val="FF0000"/>
                </a:solidFill>
              </a:rPr>
              <a:t>LinearRegression</a:t>
            </a:r>
            <a:r>
              <a:rPr lang="en-US" altLang="ko-KR" sz="1400" dirty="0">
                <a:solidFill>
                  <a:srgbClr val="FF0000"/>
                </a:solidFill>
              </a:rPr>
              <a:t>())])</a:t>
            </a:r>
          </a:p>
          <a:p>
            <a:pPr marL="0" indent="0">
              <a:buNone/>
            </a:pPr>
            <a:r>
              <a:rPr lang="en-US" altLang="ko-KR" sz="1400" dirty="0"/>
              <a:t>X = </a:t>
            </a:r>
            <a:r>
              <a:rPr lang="en-US" altLang="ko-KR" sz="1400" dirty="0" err="1"/>
              <a:t>np.arange</a:t>
            </a:r>
            <a:r>
              <a:rPr lang="en-US" altLang="ko-KR" sz="1400" dirty="0"/>
              <a:t>(4).reshape(2,2)</a:t>
            </a:r>
          </a:p>
          <a:p>
            <a:pPr marL="0" indent="0">
              <a:buNone/>
            </a:pPr>
            <a:r>
              <a:rPr lang="en-US" altLang="ko-KR" sz="1400" dirty="0"/>
              <a:t>y = </a:t>
            </a:r>
            <a:r>
              <a:rPr lang="en-US" altLang="ko-KR" sz="1400" dirty="0" err="1">
                <a:solidFill>
                  <a:srgbClr val="FF0000"/>
                </a:solidFill>
              </a:rPr>
              <a:t>polynomial_func</a:t>
            </a:r>
            <a:r>
              <a:rPr lang="en-US" altLang="ko-KR" sz="1400" dirty="0">
                <a:solidFill>
                  <a:srgbClr val="FF0000"/>
                </a:solidFill>
              </a:rPr>
              <a:t>(X)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model = </a:t>
            </a:r>
            <a:r>
              <a:rPr lang="en-US" altLang="ko-KR" sz="1400" dirty="0" err="1"/>
              <a:t>model.</a:t>
            </a:r>
            <a:r>
              <a:rPr lang="en-US" altLang="ko-KR" sz="1400" dirty="0" err="1">
                <a:solidFill>
                  <a:srgbClr val="FF0000"/>
                </a:solidFill>
              </a:rPr>
              <a:t>fit</a:t>
            </a:r>
            <a:r>
              <a:rPr lang="en-US" altLang="ko-KR" sz="1400" dirty="0">
                <a:solidFill>
                  <a:srgbClr val="FF0000"/>
                </a:solidFill>
              </a:rPr>
              <a:t>(X, y)</a:t>
            </a:r>
          </a:p>
          <a:p>
            <a:pPr marL="0" indent="0">
              <a:buNone/>
            </a:pPr>
            <a:r>
              <a:rPr lang="en-US" altLang="ko-KR" sz="1400" dirty="0"/>
              <a:t>print('Polynomial </a:t>
            </a:r>
            <a:r>
              <a:rPr lang="ko-KR" altLang="en-US" sz="1400" dirty="0"/>
              <a:t>회귀 계수</a:t>
            </a:r>
            <a:r>
              <a:rPr lang="en-US" altLang="ko-KR" sz="1400" dirty="0"/>
              <a:t>\n', 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model.</a:t>
            </a:r>
            <a:r>
              <a:rPr lang="en-US" altLang="ko-KR" sz="1400" dirty="0" err="1">
                <a:solidFill>
                  <a:srgbClr val="FF0000"/>
                </a:solidFill>
              </a:rPr>
              <a:t>named_steps</a:t>
            </a:r>
            <a:r>
              <a:rPr lang="en-US" altLang="ko-KR" sz="1400" dirty="0">
                <a:solidFill>
                  <a:srgbClr val="FF0000"/>
                </a:solidFill>
              </a:rPr>
              <a:t>['linear'].</a:t>
            </a:r>
            <a:r>
              <a:rPr lang="en-US" altLang="ko-KR" sz="1400" dirty="0" err="1">
                <a:solidFill>
                  <a:srgbClr val="FF0000"/>
                </a:solidFill>
              </a:rPr>
              <a:t>coef</a:t>
            </a:r>
            <a:r>
              <a:rPr lang="en-US" altLang="ko-KR" sz="1400" dirty="0">
                <a:solidFill>
                  <a:srgbClr val="FF0000"/>
                </a:solidFill>
              </a:rPr>
              <a:t>_, 2</a:t>
            </a:r>
            <a:r>
              <a:rPr lang="en-US" altLang="ko-KR" sz="14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962780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27" y="598721"/>
            <a:ext cx="7608816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 err="1"/>
              <a:t>사이킷런</a:t>
            </a:r>
            <a:r>
              <a:rPr lang="ko-KR" altLang="en-US" dirty="0"/>
              <a:t> 파이프라인</a:t>
            </a:r>
            <a:r>
              <a:rPr lang="en-US" altLang="ko-KR" dirty="0"/>
              <a:t>(Pipeline)</a:t>
            </a:r>
            <a:r>
              <a:rPr lang="ko-KR" altLang="en-US" dirty="0"/>
              <a:t>을 이용하여 </a:t>
            </a:r>
            <a:r>
              <a:rPr lang="en-US" altLang="ko-KR" dirty="0"/>
              <a:t>3</a:t>
            </a:r>
            <a:r>
              <a:rPr lang="ko-KR" altLang="en-US" dirty="0"/>
              <a:t>차 다항회귀 학습</a:t>
            </a:r>
            <a:endParaRPr lang="en-US" altLang="ko-KR" dirty="0"/>
          </a:p>
          <a:p>
            <a:pPr marL="536575">
              <a:buFont typeface="Wingdings" panose="05000000000000000000" pitchFamily="2" charset="2"/>
              <a:buChar char="Ø"/>
            </a:pPr>
            <a:r>
              <a:rPr lang="ko-KR" altLang="en-US" sz="1800" dirty="0" err="1"/>
              <a:t>사이킷런의</a:t>
            </a:r>
            <a:r>
              <a:rPr lang="ko-KR" altLang="en-US" sz="1800" dirty="0"/>
              <a:t> </a:t>
            </a:r>
            <a:r>
              <a:rPr lang="en-US" altLang="ko-KR" sz="1800" dirty="0"/>
              <a:t>Pipeline </a:t>
            </a:r>
            <a:r>
              <a:rPr lang="ko-KR" altLang="en-US" sz="1800" dirty="0"/>
              <a:t>객체는 </a:t>
            </a:r>
            <a:r>
              <a:rPr lang="en-US" altLang="ko-KR" sz="1800" dirty="0"/>
              <a:t>Feature </a:t>
            </a:r>
            <a:r>
              <a:rPr lang="ko-KR" altLang="en-US" sz="1800" dirty="0"/>
              <a:t>엔지니어링 변환과 모델 학습</a:t>
            </a:r>
            <a:r>
              <a:rPr lang="en-US" altLang="ko-KR" sz="1800" dirty="0"/>
              <a:t>/</a:t>
            </a:r>
            <a:r>
              <a:rPr lang="ko-KR" altLang="en-US" sz="1800" dirty="0"/>
              <a:t>예측을 순차적으로 결합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77838" y="1777356"/>
            <a:ext cx="8196379" cy="485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sklearn.preprocessing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PolynomialFeatures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sklearn.linear_model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LinearRegression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sklearn.pipeline</a:t>
            </a:r>
            <a:r>
              <a:rPr lang="en-US" altLang="ko-KR" sz="1400" dirty="0"/>
              <a:t> import Pipeline</a:t>
            </a:r>
          </a:p>
          <a:p>
            <a:pPr marL="0" indent="0"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>
                <a:solidFill>
                  <a:srgbClr val="FF0000"/>
                </a:solidFill>
              </a:rPr>
              <a:t>def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polynomial_func</a:t>
            </a:r>
            <a:r>
              <a:rPr lang="en-US" altLang="ko-KR" sz="1400" dirty="0">
                <a:solidFill>
                  <a:srgbClr val="FF0000"/>
                </a:solidFill>
              </a:rPr>
              <a:t>(X):</a:t>
            </a:r>
          </a:p>
          <a:p>
            <a:pPr marL="0" indent="0">
              <a:buNone/>
            </a:pPr>
            <a:r>
              <a:rPr lang="en-US" altLang="ko-KR" sz="1400" dirty="0"/>
              <a:t>    y = 1 + 2*X[:,0] + 3*X[:,0]**2 + 4*X[:,1]**3 </a:t>
            </a:r>
          </a:p>
          <a:p>
            <a:pPr marL="0" indent="0">
              <a:buNone/>
            </a:pPr>
            <a:r>
              <a:rPr lang="en-US" altLang="ko-KR" sz="1400" dirty="0"/>
              <a:t>    return y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Pipeline </a:t>
            </a:r>
            <a:r>
              <a:rPr lang="ko-KR" altLang="en-US" sz="1400" dirty="0">
                <a:solidFill>
                  <a:srgbClr val="0070C0"/>
                </a:solidFill>
              </a:rPr>
              <a:t>객체로 </a:t>
            </a:r>
            <a:r>
              <a:rPr lang="en-US" altLang="ko-KR" sz="1400" dirty="0">
                <a:solidFill>
                  <a:srgbClr val="0070C0"/>
                </a:solidFill>
              </a:rPr>
              <a:t>Streamline </a:t>
            </a:r>
            <a:r>
              <a:rPr lang="ko-KR" altLang="en-US" sz="1400" dirty="0">
                <a:solidFill>
                  <a:srgbClr val="0070C0"/>
                </a:solidFill>
              </a:rPr>
              <a:t>하게 </a:t>
            </a:r>
            <a:r>
              <a:rPr lang="en-US" altLang="ko-KR" sz="1400" dirty="0">
                <a:solidFill>
                  <a:srgbClr val="0070C0"/>
                </a:solidFill>
              </a:rPr>
              <a:t>Polynomial Feature</a:t>
            </a:r>
            <a:r>
              <a:rPr lang="ko-KR" altLang="en-US" sz="1400" dirty="0">
                <a:solidFill>
                  <a:srgbClr val="0070C0"/>
                </a:solidFill>
              </a:rPr>
              <a:t>변환과 </a:t>
            </a:r>
            <a:r>
              <a:rPr lang="en-US" altLang="ko-KR" sz="1400" dirty="0">
                <a:solidFill>
                  <a:srgbClr val="0070C0"/>
                </a:solidFill>
              </a:rPr>
              <a:t>Linear Regression</a:t>
            </a:r>
            <a:r>
              <a:rPr lang="ko-KR" altLang="en-US" sz="1400" dirty="0">
                <a:solidFill>
                  <a:srgbClr val="0070C0"/>
                </a:solidFill>
              </a:rPr>
              <a:t>을 연결</a:t>
            </a:r>
          </a:p>
          <a:p>
            <a:pPr marL="0" indent="0">
              <a:buNone/>
            </a:pPr>
            <a:r>
              <a:rPr lang="en-US" altLang="ko-KR" sz="1400" dirty="0"/>
              <a:t>model = </a:t>
            </a:r>
            <a:r>
              <a:rPr lang="en-US" altLang="ko-KR" sz="1400" dirty="0">
                <a:solidFill>
                  <a:srgbClr val="FF0000"/>
                </a:solidFill>
              </a:rPr>
              <a:t>Pipeline([('poly', </a:t>
            </a:r>
            <a:r>
              <a:rPr lang="en-US" altLang="ko-KR" sz="1400" dirty="0" err="1">
                <a:solidFill>
                  <a:srgbClr val="FF0000"/>
                </a:solidFill>
              </a:rPr>
              <a:t>PolynomialFeatures</a:t>
            </a:r>
            <a:r>
              <a:rPr lang="en-US" altLang="ko-KR" sz="1400" dirty="0">
                <a:solidFill>
                  <a:srgbClr val="FF0000"/>
                </a:solidFill>
              </a:rPr>
              <a:t>(degree=3)),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                  ('linear', </a:t>
            </a:r>
            <a:r>
              <a:rPr lang="en-US" altLang="ko-KR" sz="1400" dirty="0" err="1">
                <a:solidFill>
                  <a:srgbClr val="FF0000"/>
                </a:solidFill>
              </a:rPr>
              <a:t>LinearRegression</a:t>
            </a:r>
            <a:r>
              <a:rPr lang="en-US" altLang="ko-KR" sz="1400" dirty="0">
                <a:solidFill>
                  <a:srgbClr val="FF0000"/>
                </a:solidFill>
              </a:rPr>
              <a:t>())])</a:t>
            </a:r>
          </a:p>
          <a:p>
            <a:pPr marL="0" indent="0">
              <a:buNone/>
            </a:pPr>
            <a:r>
              <a:rPr lang="en-US" altLang="ko-KR" sz="1400" dirty="0"/>
              <a:t>X = </a:t>
            </a:r>
            <a:r>
              <a:rPr lang="en-US" altLang="ko-KR" sz="1400" dirty="0" err="1"/>
              <a:t>np.arange</a:t>
            </a:r>
            <a:r>
              <a:rPr lang="en-US" altLang="ko-KR" sz="1400" dirty="0"/>
              <a:t>(4).reshape(2,2)</a:t>
            </a:r>
          </a:p>
          <a:p>
            <a:pPr marL="0" indent="0">
              <a:buNone/>
            </a:pPr>
            <a:r>
              <a:rPr lang="en-US" altLang="ko-KR" sz="1400" dirty="0"/>
              <a:t>y = </a:t>
            </a:r>
            <a:r>
              <a:rPr lang="en-US" altLang="ko-KR" sz="1400" dirty="0" err="1">
                <a:solidFill>
                  <a:srgbClr val="FF0000"/>
                </a:solidFill>
              </a:rPr>
              <a:t>polynomial_func</a:t>
            </a:r>
            <a:r>
              <a:rPr lang="en-US" altLang="ko-KR" sz="1400" dirty="0">
                <a:solidFill>
                  <a:srgbClr val="FF0000"/>
                </a:solidFill>
              </a:rPr>
              <a:t>(X)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model = </a:t>
            </a:r>
            <a:r>
              <a:rPr lang="en-US" altLang="ko-KR" sz="1400" dirty="0" err="1"/>
              <a:t>model.</a:t>
            </a:r>
            <a:r>
              <a:rPr lang="en-US" altLang="ko-KR" sz="1400" dirty="0" err="1">
                <a:solidFill>
                  <a:srgbClr val="FF0000"/>
                </a:solidFill>
              </a:rPr>
              <a:t>fit</a:t>
            </a:r>
            <a:r>
              <a:rPr lang="en-US" altLang="ko-KR" sz="1400" dirty="0">
                <a:solidFill>
                  <a:srgbClr val="FF0000"/>
                </a:solidFill>
              </a:rPr>
              <a:t>(X, y)</a:t>
            </a:r>
          </a:p>
          <a:p>
            <a:pPr marL="0" indent="0">
              <a:buNone/>
            </a:pPr>
            <a:r>
              <a:rPr lang="en-US" altLang="ko-KR" sz="1400" dirty="0"/>
              <a:t>print('Polynomial </a:t>
            </a:r>
            <a:r>
              <a:rPr lang="ko-KR" altLang="en-US" sz="1400" dirty="0"/>
              <a:t>회귀 계수</a:t>
            </a:r>
            <a:r>
              <a:rPr lang="en-US" altLang="ko-KR" sz="1400" dirty="0"/>
              <a:t>\n', 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model.</a:t>
            </a:r>
            <a:r>
              <a:rPr lang="en-US" altLang="ko-KR" sz="1400" dirty="0" err="1">
                <a:solidFill>
                  <a:srgbClr val="FF0000"/>
                </a:solidFill>
              </a:rPr>
              <a:t>named_steps</a:t>
            </a:r>
            <a:r>
              <a:rPr lang="en-US" altLang="ko-KR" sz="1400" dirty="0">
                <a:solidFill>
                  <a:srgbClr val="FF0000"/>
                </a:solidFill>
              </a:rPr>
              <a:t>['linear'].</a:t>
            </a:r>
            <a:r>
              <a:rPr lang="en-US" altLang="ko-KR" sz="1400" dirty="0" err="1">
                <a:solidFill>
                  <a:srgbClr val="FF0000"/>
                </a:solidFill>
              </a:rPr>
              <a:t>coef</a:t>
            </a:r>
            <a:r>
              <a:rPr lang="en-US" altLang="ko-KR" sz="1400" dirty="0">
                <a:solidFill>
                  <a:srgbClr val="FF0000"/>
                </a:solidFill>
              </a:rPr>
              <a:t>_, 2</a:t>
            </a:r>
            <a:r>
              <a:rPr lang="en-US" altLang="ko-KR" sz="14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355779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27" y="598721"/>
            <a:ext cx="7608816" cy="43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다항 회귀를 이용한 보스턴 주택가격 예측</a:t>
            </a:r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77838" y="1050342"/>
            <a:ext cx="8196379" cy="541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dirty="0" err="1"/>
              <a:t>y_target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bostonDF</a:t>
            </a:r>
            <a:r>
              <a:rPr lang="en-US" altLang="ko-KR" sz="1400" dirty="0"/>
              <a:t>['PRICE']</a:t>
            </a:r>
          </a:p>
          <a:p>
            <a:pPr marL="0" indent="0">
              <a:buNone/>
            </a:pPr>
            <a:r>
              <a:rPr lang="en-US" altLang="ko-KR" sz="1400" dirty="0" err="1"/>
              <a:t>X_data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bostonDF.drop</a:t>
            </a:r>
            <a:r>
              <a:rPr lang="en-US" altLang="ko-KR" sz="1400" dirty="0"/>
              <a:t>(['PRICE'],axis=1,inplace=False)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X_train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y_train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y_test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train_test_split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 ,</a:t>
            </a:r>
            <a:r>
              <a:rPr lang="en-US" altLang="ko-KR" sz="1400" dirty="0" err="1"/>
              <a:t>test_size</a:t>
            </a:r>
            <a:r>
              <a:rPr lang="en-US" altLang="ko-KR" sz="1400" dirty="0"/>
              <a:t>=0.3, 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=156)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## Pipeline</a:t>
            </a:r>
            <a:r>
              <a:rPr lang="ko-KR" altLang="en-US" sz="1400" dirty="0"/>
              <a:t>을 이용하여 </a:t>
            </a:r>
            <a:r>
              <a:rPr lang="en-US" altLang="ko-KR" sz="1400" dirty="0" err="1"/>
              <a:t>PolynomialFeatures</a:t>
            </a:r>
            <a:r>
              <a:rPr lang="en-US" altLang="ko-KR" sz="1400" dirty="0"/>
              <a:t> </a:t>
            </a:r>
            <a:r>
              <a:rPr lang="ko-KR" altLang="en-US" sz="1400" dirty="0"/>
              <a:t>변환과 </a:t>
            </a:r>
            <a:r>
              <a:rPr lang="en-US" altLang="ko-KR" sz="1400" dirty="0" err="1"/>
              <a:t>LinearRegression</a:t>
            </a:r>
            <a:r>
              <a:rPr lang="en-US" altLang="ko-KR" sz="1400" dirty="0"/>
              <a:t> </a:t>
            </a:r>
            <a:r>
              <a:rPr lang="ko-KR" altLang="en-US" sz="1400" dirty="0"/>
              <a:t>적용을 순차적으로 결합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en-US" altLang="ko-KR" sz="1400" dirty="0" err="1"/>
              <a:t>p_model</a:t>
            </a:r>
            <a:r>
              <a:rPr lang="en-US" altLang="ko-KR" sz="1400" dirty="0"/>
              <a:t> = Pipeline([('poly', </a:t>
            </a:r>
            <a:r>
              <a:rPr lang="en-US" altLang="ko-KR" sz="1400" dirty="0" err="1"/>
              <a:t>PolynomialFeatures</a:t>
            </a:r>
            <a:r>
              <a:rPr lang="en-US" altLang="ko-KR" sz="1400" dirty="0"/>
              <a:t>(degree=3, </a:t>
            </a:r>
            <a:r>
              <a:rPr lang="en-US" altLang="ko-KR" sz="1400" dirty="0" err="1"/>
              <a:t>include_bias</a:t>
            </a:r>
            <a:r>
              <a:rPr lang="en-US" altLang="ko-KR" sz="1400" dirty="0"/>
              <a:t>=False)),</a:t>
            </a:r>
          </a:p>
          <a:p>
            <a:pPr marL="0" indent="0">
              <a:buNone/>
            </a:pPr>
            <a:r>
              <a:rPr lang="en-US" altLang="ko-KR" sz="1400" dirty="0"/>
              <a:t>                  ('linear', </a:t>
            </a:r>
            <a:r>
              <a:rPr lang="en-US" altLang="ko-KR" sz="1400" dirty="0" err="1"/>
              <a:t>LinearRegression</a:t>
            </a:r>
            <a:r>
              <a:rPr lang="en-US" altLang="ko-KR" sz="1400" dirty="0"/>
              <a:t>())])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err="1"/>
              <a:t>p_model.fit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X_train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y_train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 err="1"/>
              <a:t>y_preds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p_model.predict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 err="1"/>
              <a:t>mse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mean_squared_error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y_test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y_preds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 err="1"/>
              <a:t>rmse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np.sqrt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mse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print('MSE : {0:.3f} , RMSE : {1:.3F}'.format(</a:t>
            </a:r>
            <a:r>
              <a:rPr lang="en-US" altLang="ko-KR" sz="1400" dirty="0" err="1"/>
              <a:t>mse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rmse</a:t>
            </a:r>
            <a:r>
              <a:rPr lang="en-US" altLang="ko-KR" sz="1400" dirty="0"/>
              <a:t>))</a:t>
            </a:r>
          </a:p>
          <a:p>
            <a:pPr marL="0" indent="0">
              <a:buNone/>
            </a:pPr>
            <a:r>
              <a:rPr lang="en-US" altLang="ko-KR" sz="1400" dirty="0"/>
              <a:t>print('Variance score : {0:.3f}'.format(r2_score(</a:t>
            </a:r>
            <a:r>
              <a:rPr lang="en-US" altLang="ko-KR" sz="1400" dirty="0" err="1"/>
              <a:t>y_test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y_preds</a:t>
            </a:r>
            <a:r>
              <a:rPr lang="en-US" altLang="ko-KR" sz="1400" dirty="0"/>
              <a:t>)))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277" y="4581831"/>
            <a:ext cx="2516828" cy="62297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186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27" y="598721"/>
            <a:ext cx="7608816" cy="148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다항 회귀를 이용한 과소 적합 및 과대 적합의 이해</a:t>
            </a:r>
            <a:endParaRPr lang="en-US" altLang="ko-KR" dirty="0"/>
          </a:p>
          <a:p>
            <a:pPr marL="536575">
              <a:buFont typeface="Wingdings" panose="05000000000000000000" pitchFamily="2" charset="2"/>
              <a:buChar char="Ø"/>
            </a:pPr>
            <a:r>
              <a:rPr lang="ko-KR" altLang="en-US" sz="1800" dirty="0"/>
              <a:t>다항 회귀의 차수를 높일수록 과적합의 문제가 크게 발생</a:t>
            </a:r>
            <a:endParaRPr lang="en-US" altLang="ko-KR" sz="1800" dirty="0"/>
          </a:p>
          <a:p>
            <a:pPr marL="536575">
              <a:buFont typeface="Wingdings" panose="05000000000000000000" pitchFamily="2" charset="2"/>
              <a:buChar char="Ø"/>
            </a:pPr>
            <a:r>
              <a:rPr lang="en-US" altLang="ko-KR" sz="1800" dirty="0"/>
              <a:t>cosine </a:t>
            </a:r>
            <a:r>
              <a:rPr lang="ko-KR" altLang="en-US" sz="1800" dirty="0"/>
              <a:t>곡선에 약간의 </a:t>
            </a:r>
            <a:r>
              <a:rPr lang="en-US" altLang="ko-KR" sz="1800" dirty="0"/>
              <a:t>Noise </a:t>
            </a:r>
            <a:r>
              <a:rPr lang="ko-KR" altLang="en-US" sz="1800" dirty="0" err="1"/>
              <a:t>변동값을</a:t>
            </a:r>
            <a:r>
              <a:rPr lang="ko-KR" altLang="en-US" sz="1800" dirty="0"/>
              <a:t> 더하여 코사인 데이터로 그래프를 만들어 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7838" y="2045538"/>
            <a:ext cx="81963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np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matplotlib.pyplot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plt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sklearn.pipeline</a:t>
            </a:r>
            <a:r>
              <a:rPr lang="en-US" altLang="ko-KR" sz="1200" dirty="0"/>
              <a:t> import Pipeline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sklearn.preprocessing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PolynomialFeatures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sklearn.linear_model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LinearRegression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sklearn.model_selection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cross_val_score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%</a:t>
            </a:r>
            <a:r>
              <a:rPr lang="en-US" altLang="ko-KR" sz="1200" dirty="0" err="1"/>
              <a:t>matplotlib</a:t>
            </a:r>
            <a:r>
              <a:rPr lang="en-US" altLang="ko-KR" sz="1200" dirty="0"/>
              <a:t> inline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rgbClr val="0070C0"/>
                </a:solidFill>
              </a:rPr>
              <a:t># random </a:t>
            </a:r>
            <a:r>
              <a:rPr lang="ko-KR" altLang="en-US" sz="1200" dirty="0">
                <a:solidFill>
                  <a:srgbClr val="0070C0"/>
                </a:solidFill>
              </a:rPr>
              <a:t>값으로 구성된 </a:t>
            </a:r>
            <a:r>
              <a:rPr lang="en-US" altLang="ko-KR" sz="1200" dirty="0">
                <a:solidFill>
                  <a:srgbClr val="0070C0"/>
                </a:solidFill>
              </a:rPr>
              <a:t>X</a:t>
            </a:r>
            <a:r>
              <a:rPr lang="ko-KR" altLang="en-US" sz="1200" dirty="0">
                <a:solidFill>
                  <a:srgbClr val="0070C0"/>
                </a:solidFill>
              </a:rPr>
              <a:t>값에 대해 </a:t>
            </a:r>
            <a:r>
              <a:rPr lang="en-US" altLang="ko-KR" sz="1200" dirty="0">
                <a:solidFill>
                  <a:srgbClr val="0070C0"/>
                </a:solidFill>
              </a:rPr>
              <a:t>Cosine </a:t>
            </a:r>
            <a:r>
              <a:rPr lang="ko-KR" altLang="en-US" sz="1200" dirty="0" err="1">
                <a:solidFill>
                  <a:srgbClr val="0070C0"/>
                </a:solidFill>
              </a:rPr>
              <a:t>변환값을</a:t>
            </a:r>
            <a:r>
              <a:rPr lang="ko-KR" altLang="en-US" sz="1200" dirty="0">
                <a:solidFill>
                  <a:srgbClr val="0070C0"/>
                </a:solidFill>
              </a:rPr>
              <a:t> 반환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true_fun</a:t>
            </a:r>
            <a:r>
              <a:rPr lang="en-US" altLang="ko-KR" sz="1200" dirty="0"/>
              <a:t>(X):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return </a:t>
            </a:r>
            <a:r>
              <a:rPr lang="en-US" altLang="ko-KR" sz="1200" dirty="0" err="1"/>
              <a:t>np.cos</a:t>
            </a:r>
            <a:r>
              <a:rPr lang="en-US" altLang="ko-KR" sz="1200" dirty="0"/>
              <a:t>(1.5 * </a:t>
            </a:r>
            <a:r>
              <a:rPr lang="en-US" altLang="ko-KR" sz="1200" dirty="0" err="1"/>
              <a:t>np.pi</a:t>
            </a:r>
            <a:r>
              <a:rPr lang="en-US" altLang="ko-KR" sz="1200" dirty="0"/>
              <a:t> * X)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rgbClr val="0070C0"/>
                </a:solidFill>
              </a:rPr>
              <a:t># X</a:t>
            </a:r>
            <a:r>
              <a:rPr lang="ko-KR" altLang="en-US" sz="1200" dirty="0">
                <a:solidFill>
                  <a:srgbClr val="0070C0"/>
                </a:solidFill>
              </a:rPr>
              <a:t>는 </a:t>
            </a:r>
            <a:r>
              <a:rPr lang="en-US" altLang="ko-KR" sz="1200" dirty="0">
                <a:solidFill>
                  <a:srgbClr val="0070C0"/>
                </a:solidFill>
              </a:rPr>
              <a:t>0 </a:t>
            </a:r>
            <a:r>
              <a:rPr lang="ko-KR" altLang="en-US" sz="1200" dirty="0">
                <a:solidFill>
                  <a:srgbClr val="0070C0"/>
                </a:solidFill>
              </a:rPr>
              <a:t>부터 </a:t>
            </a:r>
            <a:r>
              <a:rPr lang="en-US" altLang="ko-KR" sz="1200" dirty="0">
                <a:solidFill>
                  <a:srgbClr val="0070C0"/>
                </a:solidFill>
              </a:rPr>
              <a:t>1</a:t>
            </a:r>
            <a:r>
              <a:rPr lang="ko-KR" altLang="en-US" sz="1200" dirty="0">
                <a:solidFill>
                  <a:srgbClr val="0070C0"/>
                </a:solidFill>
              </a:rPr>
              <a:t>까지 </a:t>
            </a:r>
            <a:r>
              <a:rPr lang="en-US" altLang="ko-KR" sz="1200" dirty="0">
                <a:solidFill>
                  <a:srgbClr val="0070C0"/>
                </a:solidFill>
              </a:rPr>
              <a:t>30</a:t>
            </a:r>
            <a:r>
              <a:rPr lang="ko-KR" altLang="en-US" sz="1200" dirty="0">
                <a:solidFill>
                  <a:srgbClr val="0070C0"/>
                </a:solidFill>
              </a:rPr>
              <a:t>개의 </a:t>
            </a:r>
            <a:r>
              <a:rPr lang="en-US" altLang="ko-KR" sz="1200" dirty="0">
                <a:solidFill>
                  <a:srgbClr val="0070C0"/>
                </a:solidFill>
              </a:rPr>
              <a:t>random </a:t>
            </a:r>
            <a:r>
              <a:rPr lang="ko-KR" altLang="en-US" sz="1200" dirty="0">
                <a:solidFill>
                  <a:srgbClr val="0070C0"/>
                </a:solidFill>
              </a:rPr>
              <a:t>값을 순서대로 </a:t>
            </a:r>
            <a:r>
              <a:rPr lang="en-US" altLang="ko-KR" sz="1200" dirty="0">
                <a:solidFill>
                  <a:srgbClr val="0070C0"/>
                </a:solidFill>
              </a:rPr>
              <a:t>sampling </a:t>
            </a:r>
            <a:r>
              <a:rPr lang="ko-KR" altLang="en-US" sz="1200" dirty="0">
                <a:solidFill>
                  <a:srgbClr val="0070C0"/>
                </a:solidFill>
              </a:rPr>
              <a:t>한 </a:t>
            </a:r>
            <a:r>
              <a:rPr lang="ko-KR" altLang="en-US" sz="1200" dirty="0" err="1">
                <a:solidFill>
                  <a:srgbClr val="0070C0"/>
                </a:solidFill>
              </a:rPr>
              <a:t>데이타</a:t>
            </a:r>
            <a:r>
              <a:rPr lang="ko-KR" altLang="en-US" sz="1200" dirty="0">
                <a:solidFill>
                  <a:srgbClr val="0070C0"/>
                </a:solidFill>
              </a:rPr>
              <a:t> 입니다</a:t>
            </a:r>
            <a:r>
              <a:rPr lang="en-US" altLang="ko-KR" sz="1200" dirty="0">
                <a:solidFill>
                  <a:srgbClr val="0070C0"/>
                </a:solidFill>
              </a:rPr>
              <a:t>.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np.random.seed</a:t>
            </a:r>
            <a:r>
              <a:rPr lang="en-US" altLang="ko-KR" sz="1200" dirty="0"/>
              <a:t>(0)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n_samples</a:t>
            </a:r>
            <a:r>
              <a:rPr lang="en-US" altLang="ko-KR" sz="1200" dirty="0"/>
              <a:t> = 30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X = </a:t>
            </a:r>
            <a:r>
              <a:rPr lang="en-US" altLang="ko-KR" sz="1200" dirty="0" err="1"/>
              <a:t>np.sort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np.random.rand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n_samples</a:t>
            </a:r>
            <a:r>
              <a:rPr lang="en-US" altLang="ko-KR" sz="1200" dirty="0"/>
              <a:t>))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rgbClr val="0070C0"/>
                </a:solidFill>
              </a:rPr>
              <a:t># y </a:t>
            </a:r>
            <a:r>
              <a:rPr lang="ko-KR" altLang="en-US" sz="1200" dirty="0">
                <a:solidFill>
                  <a:srgbClr val="0070C0"/>
                </a:solidFill>
              </a:rPr>
              <a:t>값은 </a:t>
            </a:r>
            <a:r>
              <a:rPr lang="en-US" altLang="ko-KR" sz="1200" dirty="0">
                <a:solidFill>
                  <a:srgbClr val="0070C0"/>
                </a:solidFill>
              </a:rPr>
              <a:t>cosine </a:t>
            </a:r>
            <a:r>
              <a:rPr lang="ko-KR" altLang="en-US" sz="1200" dirty="0">
                <a:solidFill>
                  <a:srgbClr val="0070C0"/>
                </a:solidFill>
              </a:rPr>
              <a:t>기반의 </a:t>
            </a:r>
            <a:r>
              <a:rPr lang="en-US" altLang="ko-KR" sz="1200" dirty="0" err="1">
                <a:solidFill>
                  <a:srgbClr val="0070C0"/>
                </a:solidFill>
              </a:rPr>
              <a:t>true_fun</a:t>
            </a:r>
            <a:r>
              <a:rPr lang="en-US" altLang="ko-KR" sz="1200" dirty="0">
                <a:solidFill>
                  <a:srgbClr val="0070C0"/>
                </a:solidFill>
              </a:rPr>
              <a:t>() </a:t>
            </a:r>
            <a:r>
              <a:rPr lang="ko-KR" altLang="en-US" sz="1200" dirty="0">
                <a:solidFill>
                  <a:srgbClr val="0070C0"/>
                </a:solidFill>
              </a:rPr>
              <a:t>에서 약간의 </a:t>
            </a:r>
            <a:r>
              <a:rPr lang="en-US" altLang="ko-KR" sz="1200" dirty="0">
                <a:solidFill>
                  <a:srgbClr val="0070C0"/>
                </a:solidFill>
              </a:rPr>
              <a:t>Noise </a:t>
            </a:r>
            <a:r>
              <a:rPr lang="ko-KR" altLang="en-US" sz="1200" dirty="0" err="1">
                <a:solidFill>
                  <a:srgbClr val="0070C0"/>
                </a:solidFill>
              </a:rPr>
              <a:t>변동값을</a:t>
            </a:r>
            <a:r>
              <a:rPr lang="ko-KR" altLang="en-US" sz="1200" dirty="0">
                <a:solidFill>
                  <a:srgbClr val="0070C0"/>
                </a:solidFill>
              </a:rPr>
              <a:t> 더한 값입니다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y = </a:t>
            </a:r>
            <a:r>
              <a:rPr lang="en-US" altLang="ko-KR" sz="1200" dirty="0" err="1"/>
              <a:t>true_fun</a:t>
            </a:r>
            <a:r>
              <a:rPr lang="en-US" altLang="ko-KR" sz="1200" dirty="0"/>
              <a:t>(X) + </a:t>
            </a:r>
            <a:r>
              <a:rPr lang="en-US" altLang="ko-KR" sz="1200" dirty="0" err="1"/>
              <a:t>np.random.randn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n_samples</a:t>
            </a:r>
            <a:r>
              <a:rPr lang="en-US" altLang="ko-KR" sz="1200" dirty="0"/>
              <a:t>) * 0.1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plt.scatter</a:t>
            </a:r>
            <a:r>
              <a:rPr lang="en-US" altLang="ko-KR" sz="1200" dirty="0"/>
              <a:t>(X, y)</a:t>
            </a: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98" y="2079126"/>
            <a:ext cx="3345675" cy="22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68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회귀의 종류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2438" y="682674"/>
            <a:ext cx="813788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buFont typeface="Wingdings" panose="05000000000000000000" pitchFamily="2" charset="2"/>
              <a:buChar char="u"/>
            </a:pPr>
            <a:r>
              <a:rPr lang="ko-KR" altLang="en-US" sz="20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선형회귀</a:t>
            </a:r>
            <a:endParaRPr lang="en-US" altLang="ko-KR" sz="2000" b="1" dirty="0">
              <a:solidFill>
                <a:srgbClr val="FF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단순 선형회귀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다중 선형회귀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buFont typeface="Wingdings" panose="05000000000000000000" pitchFamily="2" charset="2"/>
              <a:buChar char="Ø"/>
            </a:pP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buFont typeface="Wingdings" panose="05000000000000000000" pitchFamily="2" charset="2"/>
              <a:buChar char="u"/>
            </a:pPr>
            <a:r>
              <a:rPr lang="ko-KR" altLang="en-US" sz="20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리지</a:t>
            </a:r>
            <a:r>
              <a:rPr lang="en-US" altLang="ko-KR" sz="20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(Ridge)  </a:t>
            </a:r>
          </a:p>
          <a:p>
            <a:pPr marL="720725" indent="-360363"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선형회귀에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L2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규제를 추가한 회귀모델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L2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상대적으로 큰 </a:t>
            </a: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회귀계수값의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예측 </a:t>
            </a: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영향도를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감소시키기 위하여 </a:t>
            </a: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회귀계수값을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더 작게 만드는 규제 모델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buFont typeface="Wingdings" panose="05000000000000000000" pitchFamily="2" charset="2"/>
              <a:buChar char="u"/>
            </a:pP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buFont typeface="Wingdings" panose="05000000000000000000" pitchFamily="2" charset="2"/>
              <a:buChar char="u"/>
            </a:pPr>
            <a:r>
              <a:rPr lang="ko-KR" altLang="en-US" sz="20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라소</a:t>
            </a:r>
            <a:r>
              <a:rPr lang="en-US" altLang="ko-KR" sz="20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(Lasso) </a:t>
            </a:r>
          </a:p>
          <a:p>
            <a:pPr marL="720725" indent="-360363"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선형회귀에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L1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규제를 추가한 회귀모델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L1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예측 영향력이 작은 피처의 회귀 계수를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0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으로 만들어 회귀 </a:t>
            </a: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예측시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피처가 선택되지 않게 하는 것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피처 선택 기능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 marL="720725" indent="-360363">
              <a:buFont typeface="Wingdings" panose="05000000000000000000" pitchFamily="2" charset="2"/>
              <a:buChar char="Ø"/>
            </a:pP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buFont typeface="Wingdings" panose="05000000000000000000" pitchFamily="2" charset="2"/>
              <a:buChar char="u"/>
            </a:pPr>
            <a:r>
              <a:rPr lang="ko-KR" altLang="en-US" sz="20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엘라스틱넷</a:t>
            </a:r>
            <a:r>
              <a:rPr lang="en-US" altLang="ko-KR" sz="20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ElasticNet</a:t>
            </a:r>
            <a:r>
              <a:rPr lang="en-US" altLang="ko-KR" sz="20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 marL="720725" indent="-360363"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L2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규제에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L1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규제를 함께 결합한 모델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주로 피처가 많은 데이터 셋에서 적용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L1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규제로 피처의 개수를 줄이는 동시에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L2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규제로 </a:t>
            </a: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계사값의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크기를 조정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buFont typeface="Wingdings" panose="05000000000000000000" pitchFamily="2" charset="2"/>
              <a:buChar char="Ø"/>
            </a:pP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buFont typeface="Wingdings" panose="05000000000000000000" pitchFamily="2" charset="2"/>
              <a:buChar char="u"/>
            </a:pPr>
            <a:r>
              <a:rPr lang="ko-KR" altLang="en-US" sz="20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로지스틱</a:t>
            </a:r>
            <a:r>
              <a:rPr lang="ko-KR" altLang="en-US" sz="20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회귀</a:t>
            </a:r>
            <a:endParaRPr lang="en-US" altLang="ko-KR" sz="2000" b="1" dirty="0">
              <a:solidFill>
                <a:srgbClr val="FF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분류에 사용되는 선형모델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이진 분류 및 </a:t>
            </a: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회소영역의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분류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텍스트 분류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에서 뛰어난 예측 성능</a:t>
            </a:r>
          </a:p>
        </p:txBody>
      </p:sp>
    </p:spTree>
    <p:extLst>
      <p:ext uri="{BB962C8B-B14F-4D97-AF65-F5344CB8AC3E}">
        <p14:creationId xmlns:p14="http://schemas.microsoft.com/office/powerpoint/2010/main" val="1243328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27" y="598721"/>
            <a:ext cx="760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다항 회귀를 이용한 과소 적합 및 과대 적합의 이해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477838" y="1033089"/>
            <a:ext cx="819637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plt.figure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figsize</a:t>
            </a:r>
            <a:r>
              <a:rPr lang="en-US" altLang="ko-KR" sz="1200" dirty="0"/>
              <a:t>=(14, 5))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degrees = [1, 4, 15]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rgbClr val="0070C0"/>
                </a:solidFill>
              </a:rPr>
              <a:t># </a:t>
            </a:r>
            <a:r>
              <a:rPr lang="ko-KR" altLang="en-US" sz="1200" dirty="0">
                <a:solidFill>
                  <a:srgbClr val="0070C0"/>
                </a:solidFill>
              </a:rPr>
              <a:t>다항 회귀의 차수</a:t>
            </a:r>
            <a:r>
              <a:rPr lang="en-US" altLang="ko-KR" sz="1200" dirty="0">
                <a:solidFill>
                  <a:srgbClr val="0070C0"/>
                </a:solidFill>
              </a:rPr>
              <a:t>(degree)</a:t>
            </a:r>
            <a:r>
              <a:rPr lang="ko-KR" altLang="en-US" sz="1200" dirty="0">
                <a:solidFill>
                  <a:srgbClr val="0070C0"/>
                </a:solidFill>
              </a:rPr>
              <a:t>를 </a:t>
            </a:r>
            <a:r>
              <a:rPr lang="en-US" altLang="ko-KR" sz="1200" dirty="0">
                <a:solidFill>
                  <a:srgbClr val="0070C0"/>
                </a:solidFill>
              </a:rPr>
              <a:t>1, 4, 15</a:t>
            </a:r>
            <a:r>
              <a:rPr lang="ko-KR" altLang="en-US" sz="1200" dirty="0">
                <a:solidFill>
                  <a:srgbClr val="0070C0"/>
                </a:solidFill>
              </a:rPr>
              <a:t>로 각각 변화시키면서 비교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(degrees)):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ax = </a:t>
            </a:r>
            <a:r>
              <a:rPr lang="en-US" altLang="ko-KR" sz="1200" dirty="0" err="1"/>
              <a:t>plt.subplot</a:t>
            </a:r>
            <a:r>
              <a:rPr lang="en-US" altLang="ko-KR" sz="1200" dirty="0"/>
              <a:t>(1,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(degrees),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+ 1)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plt.setp</a:t>
            </a:r>
            <a:r>
              <a:rPr lang="en-US" altLang="ko-KR" sz="1200" dirty="0"/>
              <a:t>(ax, </a:t>
            </a:r>
            <a:r>
              <a:rPr lang="en-US" altLang="ko-KR" sz="1200" dirty="0" err="1"/>
              <a:t>xticks</a:t>
            </a:r>
            <a:r>
              <a:rPr lang="en-US" altLang="ko-KR" sz="1200" dirty="0"/>
              <a:t>=(), </a:t>
            </a:r>
            <a:r>
              <a:rPr lang="en-US" altLang="ko-KR" sz="1200" dirty="0" err="1"/>
              <a:t>yticks</a:t>
            </a:r>
            <a:r>
              <a:rPr lang="en-US" altLang="ko-KR" sz="1200" dirty="0"/>
              <a:t>=())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</a:t>
            </a:r>
            <a:r>
              <a:rPr lang="en-US" altLang="ko-KR" sz="1200" dirty="0">
                <a:solidFill>
                  <a:srgbClr val="0070C0"/>
                </a:solidFill>
              </a:rPr>
              <a:t># </a:t>
            </a:r>
            <a:r>
              <a:rPr lang="ko-KR" altLang="en-US" sz="1200" dirty="0">
                <a:solidFill>
                  <a:srgbClr val="0070C0"/>
                </a:solidFill>
              </a:rPr>
              <a:t>개별 </a:t>
            </a:r>
            <a:r>
              <a:rPr lang="en-US" altLang="ko-KR" sz="1200" dirty="0">
                <a:solidFill>
                  <a:srgbClr val="0070C0"/>
                </a:solidFill>
              </a:rPr>
              <a:t>degree</a:t>
            </a:r>
            <a:r>
              <a:rPr lang="ko-KR" altLang="en-US" sz="1200" dirty="0">
                <a:solidFill>
                  <a:srgbClr val="0070C0"/>
                </a:solidFill>
              </a:rPr>
              <a:t>별로 </a:t>
            </a:r>
            <a:r>
              <a:rPr lang="en-US" altLang="ko-KR" sz="1200" dirty="0">
                <a:solidFill>
                  <a:srgbClr val="0070C0"/>
                </a:solidFill>
              </a:rPr>
              <a:t>Polynomial </a:t>
            </a:r>
            <a:r>
              <a:rPr lang="ko-KR" altLang="en-US" sz="1200" dirty="0">
                <a:solidFill>
                  <a:srgbClr val="0070C0"/>
                </a:solidFill>
              </a:rPr>
              <a:t>변환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polynomial_features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PolynomialFeatures</a:t>
            </a:r>
            <a:r>
              <a:rPr lang="en-US" altLang="ko-KR" sz="1200" dirty="0"/>
              <a:t>(degree=degrees[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], </a:t>
            </a:r>
            <a:r>
              <a:rPr lang="en-US" altLang="ko-KR" sz="1200" dirty="0" err="1"/>
              <a:t>include_bias</a:t>
            </a:r>
            <a:r>
              <a:rPr lang="en-US" altLang="ko-KR" sz="1200" dirty="0"/>
              <a:t>=False)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linear_regression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LinearRegression</a:t>
            </a:r>
            <a:r>
              <a:rPr lang="en-US" altLang="ko-KR" sz="1200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pipeline = Pipeline([("</a:t>
            </a:r>
            <a:r>
              <a:rPr lang="en-US" altLang="ko-KR" sz="1200" dirty="0" err="1"/>
              <a:t>polynomial_features</a:t>
            </a:r>
            <a:r>
              <a:rPr lang="en-US" altLang="ko-KR" sz="1200" dirty="0"/>
              <a:t>", </a:t>
            </a:r>
            <a:r>
              <a:rPr lang="en-US" altLang="ko-KR" sz="1200" dirty="0" err="1"/>
              <a:t>polynomial_features</a:t>
            </a:r>
            <a:r>
              <a:rPr lang="en-US" altLang="ko-KR" sz="1200" dirty="0"/>
              <a:t>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                     ("</a:t>
            </a:r>
            <a:r>
              <a:rPr lang="en-US" altLang="ko-KR" sz="1200" dirty="0" err="1"/>
              <a:t>linear_regression</a:t>
            </a:r>
            <a:r>
              <a:rPr lang="en-US" altLang="ko-KR" sz="1200" dirty="0"/>
              <a:t>", </a:t>
            </a:r>
            <a:r>
              <a:rPr lang="en-US" altLang="ko-KR" sz="1200" dirty="0" err="1"/>
              <a:t>linear_regression</a:t>
            </a:r>
            <a:r>
              <a:rPr lang="en-US" altLang="ko-KR" sz="1200" dirty="0"/>
              <a:t>)])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pipeline.fit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X.reshape</a:t>
            </a:r>
            <a:r>
              <a:rPr lang="en-US" altLang="ko-KR" sz="1200" dirty="0"/>
              <a:t>(-1, 1), y)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</a:t>
            </a:r>
            <a:r>
              <a:rPr lang="en-US" altLang="ko-KR" sz="1200" dirty="0">
                <a:solidFill>
                  <a:srgbClr val="0070C0"/>
                </a:solidFill>
              </a:rPr>
              <a:t># </a:t>
            </a:r>
            <a:r>
              <a:rPr lang="ko-KR" altLang="en-US" sz="1200" dirty="0">
                <a:solidFill>
                  <a:srgbClr val="0070C0"/>
                </a:solidFill>
              </a:rPr>
              <a:t>교차 검증으로 다항 회귀를 평가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scores = </a:t>
            </a:r>
            <a:r>
              <a:rPr lang="en-US" altLang="ko-KR" sz="1200" dirty="0" err="1"/>
              <a:t>cross_val_score</a:t>
            </a:r>
            <a:r>
              <a:rPr lang="en-US" altLang="ko-KR" sz="1200" dirty="0"/>
              <a:t>(pipeline, </a:t>
            </a:r>
            <a:r>
              <a:rPr lang="en-US" altLang="ko-KR" sz="1200" dirty="0" err="1"/>
              <a:t>X.reshape</a:t>
            </a:r>
            <a:r>
              <a:rPr lang="en-US" altLang="ko-KR" sz="1200" dirty="0"/>
              <a:t>(-1,1), </a:t>
            </a:r>
            <a:r>
              <a:rPr lang="en-US" altLang="ko-KR" sz="1200" dirty="0" err="1"/>
              <a:t>y,scoring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neg_mean_squared_error</a:t>
            </a:r>
            <a:r>
              <a:rPr lang="en-US" altLang="ko-KR" sz="1200" dirty="0"/>
              <a:t>", cv=10)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coefficients = </a:t>
            </a:r>
            <a:r>
              <a:rPr lang="en-US" altLang="ko-KR" sz="1200" dirty="0" err="1"/>
              <a:t>pipeline.named_steps</a:t>
            </a:r>
            <a:r>
              <a:rPr lang="en-US" altLang="ko-KR" sz="1200" dirty="0"/>
              <a:t>['</a:t>
            </a:r>
            <a:r>
              <a:rPr lang="en-US" altLang="ko-KR" sz="1200" dirty="0" err="1"/>
              <a:t>linear_regression</a:t>
            </a:r>
            <a:r>
              <a:rPr lang="en-US" altLang="ko-KR" sz="1200" dirty="0"/>
              <a:t>'].</a:t>
            </a:r>
            <a:r>
              <a:rPr lang="en-US" altLang="ko-KR" sz="1200" dirty="0" err="1"/>
              <a:t>coef</a:t>
            </a:r>
            <a:r>
              <a:rPr lang="en-US" altLang="ko-KR" sz="1200" dirty="0"/>
              <a:t>_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print('\</a:t>
            </a:r>
            <a:r>
              <a:rPr lang="en-US" altLang="ko-KR" sz="1200" dirty="0" err="1"/>
              <a:t>nDegree</a:t>
            </a:r>
            <a:r>
              <a:rPr lang="en-US" altLang="ko-KR" sz="1200" dirty="0"/>
              <a:t> {0} </a:t>
            </a:r>
            <a:r>
              <a:rPr lang="ko-KR" altLang="en-US" sz="1200" dirty="0"/>
              <a:t>회귀 계수는 </a:t>
            </a:r>
            <a:r>
              <a:rPr lang="en-US" altLang="ko-KR" sz="1200" dirty="0"/>
              <a:t>{1}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.'.format(degrees[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], </a:t>
            </a:r>
            <a:r>
              <a:rPr lang="en-US" altLang="ko-KR" sz="1200" dirty="0" err="1"/>
              <a:t>np.round</a:t>
            </a:r>
            <a:r>
              <a:rPr lang="en-US" altLang="ko-KR" sz="1200" dirty="0"/>
              <a:t>(coefficients),2))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   print('Degree {0} MSE </a:t>
            </a:r>
            <a:r>
              <a:rPr lang="ko-KR" altLang="en-US" sz="1200" dirty="0"/>
              <a:t>는 </a:t>
            </a:r>
            <a:r>
              <a:rPr lang="en-US" altLang="ko-KR" sz="1200" dirty="0"/>
              <a:t>{1:.2f}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.'.format(degrees[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, -1*</a:t>
            </a:r>
            <a:r>
              <a:rPr lang="en-US" altLang="ko-KR" sz="1200" dirty="0" err="1"/>
              <a:t>np.mean</a:t>
            </a:r>
            <a:r>
              <a:rPr lang="en-US" altLang="ko-KR" sz="1200" dirty="0"/>
              <a:t>(scores)))    </a:t>
            </a: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1" y="4417974"/>
            <a:ext cx="4422022" cy="136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532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7838" y="881448"/>
            <a:ext cx="8196379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0070C0"/>
                </a:solidFill>
              </a:rPr>
              <a:t># 0 </a:t>
            </a:r>
            <a:r>
              <a:rPr lang="ko-KR" altLang="en-US" sz="1200" dirty="0">
                <a:solidFill>
                  <a:srgbClr val="0070C0"/>
                </a:solidFill>
              </a:rPr>
              <a:t>부터 </a:t>
            </a:r>
            <a:r>
              <a:rPr lang="en-US" altLang="ko-KR" sz="1200" dirty="0">
                <a:solidFill>
                  <a:srgbClr val="0070C0"/>
                </a:solidFill>
              </a:rPr>
              <a:t>1</a:t>
            </a:r>
            <a:r>
              <a:rPr lang="ko-KR" altLang="en-US" sz="1200" dirty="0">
                <a:solidFill>
                  <a:srgbClr val="0070C0"/>
                </a:solidFill>
              </a:rPr>
              <a:t>까지 테스트 데이터 세트를 </a:t>
            </a:r>
            <a:r>
              <a:rPr lang="en-US" altLang="ko-KR" sz="1200" dirty="0">
                <a:solidFill>
                  <a:srgbClr val="0070C0"/>
                </a:solidFill>
              </a:rPr>
              <a:t>100</a:t>
            </a:r>
            <a:r>
              <a:rPr lang="ko-KR" altLang="en-US" sz="1200" dirty="0">
                <a:solidFill>
                  <a:srgbClr val="0070C0"/>
                </a:solidFill>
              </a:rPr>
              <a:t>개로 나눠 예측을 수행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70C0"/>
                </a:solidFill>
              </a:rPr>
              <a:t>    # </a:t>
            </a:r>
            <a:r>
              <a:rPr lang="ko-KR" altLang="en-US" sz="1200" dirty="0">
                <a:solidFill>
                  <a:srgbClr val="0070C0"/>
                </a:solidFill>
              </a:rPr>
              <a:t>테스트 데이터 세트에 회귀 예측을 수행하고 예측 곡선과 실제 곡선을 그려서 비교</a:t>
            </a:r>
            <a:r>
              <a:rPr lang="en-US" altLang="ko-KR" sz="1200" dirty="0"/>
              <a:t>.  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np.linspace</a:t>
            </a:r>
            <a:r>
              <a:rPr lang="en-US" altLang="ko-KR" sz="1200" dirty="0"/>
              <a:t>(0, 1, 100)</a:t>
            </a:r>
          </a:p>
          <a:p>
            <a:pPr marL="0" indent="0">
              <a:buNone/>
            </a:pPr>
            <a:r>
              <a:rPr lang="en-US" altLang="ko-KR" sz="1200" dirty="0"/>
              <a:t>    #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곡선</a:t>
            </a:r>
          </a:p>
          <a:p>
            <a:pPr marL="0" indent="0">
              <a:buNone/>
            </a:pPr>
            <a:r>
              <a:rPr lang="ko-KR" altLang="en-US" sz="1200" dirty="0"/>
              <a:t>    </a:t>
            </a:r>
            <a:r>
              <a:rPr lang="en-US" altLang="ko-KR" sz="1200" dirty="0" err="1"/>
              <a:t>plt.plot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pipeline.predict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[:, </a:t>
            </a:r>
            <a:r>
              <a:rPr lang="en-US" altLang="ko-KR" sz="1200" dirty="0" err="1"/>
              <a:t>np.newaxis</a:t>
            </a:r>
            <a:r>
              <a:rPr lang="en-US" altLang="ko-KR" sz="1200" dirty="0"/>
              <a:t>]), label="Model") </a:t>
            </a:r>
          </a:p>
          <a:p>
            <a:pPr marL="0" indent="0">
              <a:buNone/>
            </a:pPr>
            <a:r>
              <a:rPr lang="en-US" altLang="ko-KR" sz="1200" dirty="0"/>
              <a:t>    # </a:t>
            </a:r>
            <a:r>
              <a:rPr lang="ko-KR" altLang="en-US" sz="1200" dirty="0"/>
              <a:t>실제 값 곡선</a:t>
            </a:r>
          </a:p>
          <a:p>
            <a:pPr marL="0" indent="0">
              <a:buNone/>
            </a:pPr>
            <a:r>
              <a:rPr lang="ko-KR" altLang="en-US" sz="1200" dirty="0"/>
              <a:t>    </a:t>
            </a:r>
            <a:r>
              <a:rPr lang="en-US" altLang="ko-KR" sz="1200" dirty="0" err="1"/>
              <a:t>plt.plot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true_fun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), '--', label="True function")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plt.scatter</a:t>
            </a:r>
            <a:r>
              <a:rPr lang="en-US" altLang="ko-KR" sz="1200" dirty="0"/>
              <a:t>(X, y, </a:t>
            </a:r>
            <a:r>
              <a:rPr lang="en-US" altLang="ko-KR" sz="1200" dirty="0" err="1"/>
              <a:t>edgecolor</a:t>
            </a:r>
            <a:r>
              <a:rPr lang="en-US" altLang="ko-KR" sz="1200" dirty="0"/>
              <a:t>='b', s=20, label="Samples")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plt.xlabel</a:t>
            </a:r>
            <a:r>
              <a:rPr lang="en-US" altLang="ko-KR" sz="1200" dirty="0"/>
              <a:t>("x"); </a:t>
            </a:r>
            <a:r>
              <a:rPr lang="en-US" altLang="ko-KR" sz="1200" dirty="0" err="1"/>
              <a:t>plt.ylabel</a:t>
            </a:r>
            <a:r>
              <a:rPr lang="en-US" altLang="ko-KR" sz="1200" dirty="0"/>
              <a:t>("y"); </a:t>
            </a:r>
            <a:r>
              <a:rPr lang="en-US" altLang="ko-KR" sz="1200" dirty="0" err="1"/>
              <a:t>plt.xlim</a:t>
            </a:r>
            <a:r>
              <a:rPr lang="en-US" altLang="ko-KR" sz="1200" dirty="0"/>
              <a:t>((0, 1)); </a:t>
            </a:r>
            <a:r>
              <a:rPr lang="en-US" altLang="ko-KR" sz="1200" dirty="0" err="1"/>
              <a:t>plt.ylim</a:t>
            </a:r>
            <a:r>
              <a:rPr lang="en-US" altLang="ko-KR" sz="1200" dirty="0"/>
              <a:t>((-2, 2)); </a:t>
            </a:r>
            <a:r>
              <a:rPr lang="en-US" altLang="ko-KR" sz="1200" dirty="0" err="1"/>
              <a:t>plt.legend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loc</a:t>
            </a:r>
            <a:r>
              <a:rPr lang="en-US" altLang="ko-KR" sz="1200" dirty="0"/>
              <a:t>="best")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plt.title</a:t>
            </a:r>
            <a:r>
              <a:rPr lang="en-US" altLang="ko-KR" sz="1200" dirty="0"/>
              <a:t>("Degree {}\</a:t>
            </a:r>
            <a:r>
              <a:rPr lang="en-US" altLang="ko-KR" sz="1200" dirty="0" err="1"/>
              <a:t>nMSE</a:t>
            </a:r>
            <a:r>
              <a:rPr lang="en-US" altLang="ko-KR" sz="1200" dirty="0"/>
              <a:t> = {:.2e}(+/- {:.2e})".format(degrees[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], -</a:t>
            </a:r>
            <a:r>
              <a:rPr lang="en-US" altLang="ko-KR" sz="1200" dirty="0" err="1"/>
              <a:t>scores.mean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scores.std</a:t>
            </a:r>
            <a:r>
              <a:rPr lang="en-US" altLang="ko-KR" sz="1200" dirty="0"/>
              <a:t>()))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plt.show</a:t>
            </a:r>
            <a:r>
              <a:rPr lang="en-US" altLang="ko-KR" sz="1200" dirty="0"/>
              <a:t>()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3" y="4354085"/>
            <a:ext cx="7566869" cy="198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811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26" y="598721"/>
            <a:ext cx="858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다항 회귀를 이용한 과소 적합 및 과대 적합의 이해</a:t>
            </a:r>
            <a:endParaRPr lang="en-US" altLang="ko-KR" dirty="0"/>
          </a:p>
          <a:p>
            <a:pPr marL="5365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주소</a:t>
            </a:r>
            <a:r>
              <a:rPr lang="en-US" altLang="ko-KR" dirty="0"/>
              <a:t>cosine </a:t>
            </a:r>
            <a:r>
              <a:rPr lang="ko-KR" altLang="en-US" dirty="0"/>
              <a:t>곡선에 약간의 </a:t>
            </a:r>
            <a:r>
              <a:rPr lang="en-US" altLang="ko-KR" dirty="0"/>
              <a:t>Noise </a:t>
            </a:r>
            <a:r>
              <a:rPr lang="ko-KR" altLang="en-US" dirty="0" err="1"/>
              <a:t>변동값을</a:t>
            </a:r>
            <a:r>
              <a:rPr lang="ko-KR" altLang="en-US" dirty="0"/>
              <a:t> 더하여 </a:t>
            </a:r>
            <a:r>
              <a:rPr lang="ko-KR" altLang="en-US" dirty="0" err="1"/>
              <a:t>실제값</a:t>
            </a:r>
            <a:r>
              <a:rPr lang="ko-KR" altLang="en-US" dirty="0"/>
              <a:t> 곡선을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7838" y="1436957"/>
            <a:ext cx="8196379" cy="509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np</a:t>
            </a:r>
          </a:p>
          <a:p>
            <a:pPr marL="0" indent="0">
              <a:buNone/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matplotlib.pyplot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plt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sklearn.pipeline</a:t>
            </a:r>
            <a:r>
              <a:rPr lang="en-US" altLang="ko-KR" sz="1200" dirty="0"/>
              <a:t> import Pipeline</a:t>
            </a:r>
          </a:p>
          <a:p>
            <a:pPr marL="0" indent="0"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sklearn.preprocessing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PolynomialFeatures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sklearn.linear_model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LinearRegression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sklearn.model_selection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cross_val_score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%</a:t>
            </a:r>
            <a:r>
              <a:rPr lang="en-US" altLang="ko-KR" sz="1200" dirty="0" err="1"/>
              <a:t>matplotlib</a:t>
            </a:r>
            <a:r>
              <a:rPr lang="en-US" altLang="ko-KR" sz="1200" dirty="0"/>
              <a:t> inline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# random </a:t>
            </a:r>
            <a:r>
              <a:rPr lang="ko-KR" altLang="en-US" sz="1200" dirty="0"/>
              <a:t>값으로 구성된 </a:t>
            </a:r>
            <a:r>
              <a:rPr lang="en-US" altLang="ko-KR" sz="1200" dirty="0"/>
              <a:t>X</a:t>
            </a:r>
            <a:r>
              <a:rPr lang="ko-KR" altLang="en-US" sz="1200" dirty="0"/>
              <a:t>값에 대해 </a:t>
            </a:r>
            <a:r>
              <a:rPr lang="en-US" altLang="ko-KR" sz="1200" dirty="0"/>
              <a:t>Cosine </a:t>
            </a:r>
            <a:r>
              <a:rPr lang="ko-KR" altLang="en-US" sz="1200" dirty="0" err="1"/>
              <a:t>변환값을</a:t>
            </a:r>
            <a:r>
              <a:rPr lang="ko-KR" altLang="en-US" sz="1200" dirty="0"/>
              <a:t> 반환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true_fun</a:t>
            </a:r>
            <a:r>
              <a:rPr lang="en-US" altLang="ko-KR" sz="1200" dirty="0"/>
              <a:t>(X):</a:t>
            </a:r>
          </a:p>
          <a:p>
            <a:pPr marL="0" indent="0">
              <a:buNone/>
            </a:pPr>
            <a:r>
              <a:rPr lang="en-US" altLang="ko-KR" sz="1200" dirty="0"/>
              <a:t>    return </a:t>
            </a:r>
            <a:r>
              <a:rPr lang="en-US" altLang="ko-KR" sz="1200" dirty="0" err="1"/>
              <a:t>np.cos</a:t>
            </a:r>
            <a:r>
              <a:rPr lang="en-US" altLang="ko-KR" sz="1200" dirty="0"/>
              <a:t>(1.5 * </a:t>
            </a:r>
            <a:r>
              <a:rPr lang="en-US" altLang="ko-KR" sz="1200" dirty="0" err="1"/>
              <a:t>np.pi</a:t>
            </a:r>
            <a:r>
              <a:rPr lang="en-US" altLang="ko-KR" sz="1200" dirty="0"/>
              <a:t> * X)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# X</a:t>
            </a:r>
            <a:r>
              <a:rPr lang="ko-KR" altLang="en-US" sz="1200" dirty="0"/>
              <a:t>는 </a:t>
            </a:r>
            <a:r>
              <a:rPr lang="en-US" altLang="ko-KR" sz="1200" dirty="0"/>
              <a:t>0 </a:t>
            </a:r>
            <a:r>
              <a:rPr lang="ko-KR" altLang="en-US" sz="1200" dirty="0"/>
              <a:t>부터 </a:t>
            </a:r>
            <a:r>
              <a:rPr lang="en-US" altLang="ko-KR" sz="1200" dirty="0"/>
              <a:t>1</a:t>
            </a:r>
            <a:r>
              <a:rPr lang="ko-KR" altLang="en-US" sz="1200" dirty="0"/>
              <a:t>까지 </a:t>
            </a:r>
            <a:r>
              <a:rPr lang="en-US" altLang="ko-KR" sz="1200" dirty="0"/>
              <a:t>30</a:t>
            </a:r>
            <a:r>
              <a:rPr lang="ko-KR" altLang="en-US" sz="1200" dirty="0"/>
              <a:t>개의 </a:t>
            </a:r>
            <a:r>
              <a:rPr lang="en-US" altLang="ko-KR" sz="1200" dirty="0"/>
              <a:t>random </a:t>
            </a:r>
            <a:r>
              <a:rPr lang="ko-KR" altLang="en-US" sz="1200" dirty="0"/>
              <a:t>값을 순서대로 </a:t>
            </a:r>
            <a:r>
              <a:rPr lang="en-US" altLang="ko-KR" sz="1200" dirty="0"/>
              <a:t>sampling </a:t>
            </a:r>
            <a:r>
              <a:rPr lang="ko-KR" altLang="en-US" sz="1200" dirty="0"/>
              <a:t>한 </a:t>
            </a:r>
            <a:r>
              <a:rPr lang="ko-KR" altLang="en-US" sz="1200" dirty="0" err="1"/>
              <a:t>데이타</a:t>
            </a:r>
            <a:r>
              <a:rPr lang="ko-KR" altLang="en-US" sz="1200" dirty="0"/>
              <a:t> 입니다</a:t>
            </a:r>
            <a:r>
              <a:rPr lang="en-US" altLang="ko-KR" sz="1200" dirty="0"/>
              <a:t>.  </a:t>
            </a:r>
          </a:p>
          <a:p>
            <a:pPr marL="0" indent="0">
              <a:buNone/>
            </a:pPr>
            <a:r>
              <a:rPr lang="en-US" altLang="ko-KR" sz="1200" dirty="0" err="1"/>
              <a:t>np.random.seed</a:t>
            </a:r>
            <a:r>
              <a:rPr lang="en-US" altLang="ko-KR" sz="1200" dirty="0"/>
              <a:t>(0)</a:t>
            </a:r>
          </a:p>
          <a:p>
            <a:pPr marL="0" indent="0">
              <a:buNone/>
            </a:pPr>
            <a:r>
              <a:rPr lang="en-US" altLang="ko-KR" sz="1200" dirty="0" err="1"/>
              <a:t>n_samples</a:t>
            </a:r>
            <a:r>
              <a:rPr lang="en-US" altLang="ko-KR" sz="1200" dirty="0"/>
              <a:t> = 30</a:t>
            </a:r>
          </a:p>
          <a:p>
            <a:pPr marL="0" indent="0">
              <a:buNone/>
            </a:pPr>
            <a:r>
              <a:rPr lang="en-US" altLang="ko-KR" sz="1200" dirty="0"/>
              <a:t>X = </a:t>
            </a:r>
            <a:r>
              <a:rPr lang="en-US" altLang="ko-KR" sz="1200" dirty="0" err="1"/>
              <a:t>np.sort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np.random.rand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n_samples</a:t>
            </a:r>
            <a:r>
              <a:rPr lang="en-US" altLang="ko-KR" sz="1200" dirty="0"/>
              <a:t>))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# y </a:t>
            </a:r>
            <a:r>
              <a:rPr lang="ko-KR" altLang="en-US" sz="1200" dirty="0"/>
              <a:t>값은 </a:t>
            </a:r>
            <a:r>
              <a:rPr lang="en-US" altLang="ko-KR" sz="1200" dirty="0"/>
              <a:t>cosine </a:t>
            </a:r>
            <a:r>
              <a:rPr lang="ko-KR" altLang="en-US" sz="1200" dirty="0"/>
              <a:t>기반의 </a:t>
            </a:r>
            <a:r>
              <a:rPr lang="en-US" altLang="ko-KR" sz="1200" dirty="0" err="1"/>
              <a:t>true_fun</a:t>
            </a:r>
            <a:r>
              <a:rPr lang="en-US" altLang="ko-KR" sz="1200" dirty="0"/>
              <a:t>() </a:t>
            </a:r>
            <a:r>
              <a:rPr lang="ko-KR" altLang="en-US" sz="1200" dirty="0"/>
              <a:t>에서 약간의 </a:t>
            </a:r>
            <a:r>
              <a:rPr lang="en-US" altLang="ko-KR" sz="1200" dirty="0"/>
              <a:t>Noise </a:t>
            </a:r>
            <a:r>
              <a:rPr lang="ko-KR" altLang="en-US" sz="1200" dirty="0" err="1"/>
              <a:t>변동값을</a:t>
            </a:r>
            <a:r>
              <a:rPr lang="ko-KR" altLang="en-US" sz="1200" dirty="0"/>
              <a:t> 더한 값입니다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en-US" altLang="ko-KR" sz="1200" dirty="0"/>
              <a:t>y = </a:t>
            </a:r>
            <a:r>
              <a:rPr lang="en-US" altLang="ko-KR" sz="1200" dirty="0" err="1"/>
              <a:t>true_fun</a:t>
            </a:r>
            <a:r>
              <a:rPr lang="en-US" altLang="ko-KR" sz="1200" dirty="0"/>
              <a:t>(X) + </a:t>
            </a:r>
            <a:r>
              <a:rPr lang="en-US" altLang="ko-KR" sz="1200" dirty="0" err="1"/>
              <a:t>np.random.randn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n_samples</a:t>
            </a:r>
            <a:r>
              <a:rPr lang="en-US" altLang="ko-KR" sz="1200" dirty="0"/>
              <a:t>) * 0.1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plt.scatter</a:t>
            </a:r>
            <a:r>
              <a:rPr lang="en-US" altLang="ko-KR" sz="1200" dirty="0"/>
              <a:t>(X, y)</a:t>
            </a: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51" y="1436957"/>
            <a:ext cx="3464365" cy="232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199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27" y="598721"/>
            <a:ext cx="7608816" cy="43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다항 회귀를 이용한 과소 적합 및 과대 적합의 이해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477838" y="1207982"/>
            <a:ext cx="8196379" cy="509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np</a:t>
            </a:r>
          </a:p>
          <a:p>
            <a:pPr marL="0" indent="0">
              <a:buNone/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matplotlib.pyplot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plt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sklearn.pipeline</a:t>
            </a:r>
            <a:r>
              <a:rPr lang="en-US" altLang="ko-KR" sz="1200" dirty="0"/>
              <a:t> import Pipeline</a:t>
            </a:r>
          </a:p>
          <a:p>
            <a:pPr marL="0" indent="0"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sklearn.preprocessing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PolynomialFeatures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sklearn.linear_model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LinearRegression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sklearn.model_selection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cross_val_score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%</a:t>
            </a:r>
            <a:r>
              <a:rPr lang="en-US" altLang="ko-KR" sz="1200" dirty="0" err="1"/>
              <a:t>matplotlib</a:t>
            </a:r>
            <a:r>
              <a:rPr lang="en-US" altLang="ko-KR" sz="1200" dirty="0"/>
              <a:t> inline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# random </a:t>
            </a:r>
            <a:r>
              <a:rPr lang="ko-KR" altLang="en-US" sz="1200" dirty="0"/>
              <a:t>값으로 구성된 </a:t>
            </a:r>
            <a:r>
              <a:rPr lang="en-US" altLang="ko-KR" sz="1200" dirty="0"/>
              <a:t>X</a:t>
            </a:r>
            <a:r>
              <a:rPr lang="ko-KR" altLang="en-US" sz="1200" dirty="0"/>
              <a:t>값에 대해 </a:t>
            </a:r>
            <a:r>
              <a:rPr lang="en-US" altLang="ko-KR" sz="1200" dirty="0"/>
              <a:t>Cosine </a:t>
            </a:r>
            <a:r>
              <a:rPr lang="ko-KR" altLang="en-US" sz="1200" dirty="0" err="1"/>
              <a:t>변환값을</a:t>
            </a:r>
            <a:r>
              <a:rPr lang="ko-KR" altLang="en-US" sz="1200" dirty="0"/>
              <a:t> 반환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true_fun</a:t>
            </a:r>
            <a:r>
              <a:rPr lang="en-US" altLang="ko-KR" sz="1200" dirty="0"/>
              <a:t>(X):</a:t>
            </a:r>
          </a:p>
          <a:p>
            <a:pPr marL="0" indent="0">
              <a:buNone/>
            </a:pPr>
            <a:r>
              <a:rPr lang="en-US" altLang="ko-KR" sz="1200" dirty="0"/>
              <a:t>    return </a:t>
            </a:r>
            <a:r>
              <a:rPr lang="en-US" altLang="ko-KR" sz="1200" dirty="0" err="1"/>
              <a:t>np.cos</a:t>
            </a:r>
            <a:r>
              <a:rPr lang="en-US" altLang="ko-KR" sz="1200" dirty="0"/>
              <a:t>(1.5 * </a:t>
            </a:r>
            <a:r>
              <a:rPr lang="en-US" altLang="ko-KR" sz="1200" dirty="0" err="1"/>
              <a:t>np.pi</a:t>
            </a:r>
            <a:r>
              <a:rPr lang="en-US" altLang="ko-KR" sz="1200" dirty="0"/>
              <a:t> * X)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# X</a:t>
            </a:r>
            <a:r>
              <a:rPr lang="ko-KR" altLang="en-US" sz="1200" dirty="0"/>
              <a:t>는 </a:t>
            </a:r>
            <a:r>
              <a:rPr lang="en-US" altLang="ko-KR" sz="1200" dirty="0"/>
              <a:t>0 </a:t>
            </a:r>
            <a:r>
              <a:rPr lang="ko-KR" altLang="en-US" sz="1200" dirty="0"/>
              <a:t>부터 </a:t>
            </a:r>
            <a:r>
              <a:rPr lang="en-US" altLang="ko-KR" sz="1200" dirty="0"/>
              <a:t>1</a:t>
            </a:r>
            <a:r>
              <a:rPr lang="ko-KR" altLang="en-US" sz="1200" dirty="0"/>
              <a:t>까지 </a:t>
            </a:r>
            <a:r>
              <a:rPr lang="en-US" altLang="ko-KR" sz="1200" dirty="0"/>
              <a:t>30</a:t>
            </a:r>
            <a:r>
              <a:rPr lang="ko-KR" altLang="en-US" sz="1200" dirty="0"/>
              <a:t>개의 </a:t>
            </a:r>
            <a:r>
              <a:rPr lang="en-US" altLang="ko-KR" sz="1200" dirty="0"/>
              <a:t>random </a:t>
            </a:r>
            <a:r>
              <a:rPr lang="ko-KR" altLang="en-US" sz="1200" dirty="0"/>
              <a:t>값을 순서대로 </a:t>
            </a:r>
            <a:r>
              <a:rPr lang="en-US" altLang="ko-KR" sz="1200" dirty="0"/>
              <a:t>sampling </a:t>
            </a:r>
            <a:r>
              <a:rPr lang="ko-KR" altLang="en-US" sz="1200" dirty="0"/>
              <a:t>한 </a:t>
            </a:r>
            <a:r>
              <a:rPr lang="ko-KR" altLang="en-US" sz="1200" dirty="0" err="1"/>
              <a:t>데이타</a:t>
            </a:r>
            <a:r>
              <a:rPr lang="ko-KR" altLang="en-US" sz="1200" dirty="0"/>
              <a:t> 입니다</a:t>
            </a:r>
            <a:r>
              <a:rPr lang="en-US" altLang="ko-KR" sz="1200" dirty="0"/>
              <a:t>.  </a:t>
            </a:r>
          </a:p>
          <a:p>
            <a:pPr marL="0" indent="0">
              <a:buNone/>
            </a:pPr>
            <a:r>
              <a:rPr lang="en-US" altLang="ko-KR" sz="1200" dirty="0" err="1"/>
              <a:t>np.random.seed</a:t>
            </a:r>
            <a:r>
              <a:rPr lang="en-US" altLang="ko-KR" sz="1200" dirty="0"/>
              <a:t>(0)</a:t>
            </a:r>
          </a:p>
          <a:p>
            <a:pPr marL="0" indent="0">
              <a:buNone/>
            </a:pPr>
            <a:r>
              <a:rPr lang="en-US" altLang="ko-KR" sz="1200" dirty="0" err="1"/>
              <a:t>n_samples</a:t>
            </a:r>
            <a:r>
              <a:rPr lang="en-US" altLang="ko-KR" sz="1200" dirty="0"/>
              <a:t> = 30</a:t>
            </a:r>
          </a:p>
          <a:p>
            <a:pPr marL="0" indent="0">
              <a:buNone/>
            </a:pPr>
            <a:r>
              <a:rPr lang="en-US" altLang="ko-KR" sz="1200" dirty="0"/>
              <a:t>X = </a:t>
            </a:r>
            <a:r>
              <a:rPr lang="en-US" altLang="ko-KR" sz="1200" dirty="0" err="1"/>
              <a:t>np.sort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np.random.rand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n_samples</a:t>
            </a:r>
            <a:r>
              <a:rPr lang="en-US" altLang="ko-KR" sz="1200" dirty="0"/>
              <a:t>))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# y </a:t>
            </a:r>
            <a:r>
              <a:rPr lang="ko-KR" altLang="en-US" sz="1200" dirty="0"/>
              <a:t>값은 </a:t>
            </a:r>
            <a:r>
              <a:rPr lang="en-US" altLang="ko-KR" sz="1200" dirty="0"/>
              <a:t>cosine </a:t>
            </a:r>
            <a:r>
              <a:rPr lang="ko-KR" altLang="en-US" sz="1200" dirty="0"/>
              <a:t>기반의 </a:t>
            </a:r>
            <a:r>
              <a:rPr lang="en-US" altLang="ko-KR" sz="1200" dirty="0" err="1"/>
              <a:t>true_fun</a:t>
            </a:r>
            <a:r>
              <a:rPr lang="en-US" altLang="ko-KR" sz="1200" dirty="0"/>
              <a:t>() </a:t>
            </a:r>
            <a:r>
              <a:rPr lang="ko-KR" altLang="en-US" sz="1200" dirty="0"/>
              <a:t>에서 약간의 </a:t>
            </a:r>
            <a:r>
              <a:rPr lang="en-US" altLang="ko-KR" sz="1200" dirty="0"/>
              <a:t>Noise </a:t>
            </a:r>
            <a:r>
              <a:rPr lang="ko-KR" altLang="en-US" sz="1200" dirty="0" err="1"/>
              <a:t>변동값을</a:t>
            </a:r>
            <a:r>
              <a:rPr lang="ko-KR" altLang="en-US" sz="1200" dirty="0"/>
              <a:t> 더한 값입니다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en-US" altLang="ko-KR" sz="1200" dirty="0"/>
              <a:t>y = </a:t>
            </a:r>
            <a:r>
              <a:rPr lang="en-US" altLang="ko-KR" sz="1200" dirty="0" err="1"/>
              <a:t>true_fun</a:t>
            </a:r>
            <a:r>
              <a:rPr lang="en-US" altLang="ko-KR" sz="1200" dirty="0"/>
              <a:t>(X) + </a:t>
            </a:r>
            <a:r>
              <a:rPr lang="en-US" altLang="ko-KR" sz="1200" dirty="0" err="1"/>
              <a:t>np.random.randn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n_samples</a:t>
            </a:r>
            <a:r>
              <a:rPr lang="en-US" altLang="ko-KR" sz="1200" dirty="0"/>
              <a:t>) * 0.1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plt.scatter</a:t>
            </a:r>
            <a:r>
              <a:rPr lang="en-US" altLang="ko-KR" sz="1200" dirty="0"/>
              <a:t>(X, y)</a:t>
            </a: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51" y="1436957"/>
            <a:ext cx="3464365" cy="232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071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Polynomial Regression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27" y="598721"/>
            <a:ext cx="7608816" cy="85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다항 회귀를 이용한 과소 적합 및 과대 적합의 이해</a:t>
            </a:r>
            <a:endParaRPr lang="en-US" altLang="ko-KR" dirty="0"/>
          </a:p>
          <a:p>
            <a:pPr marL="536575">
              <a:buFont typeface="Wingdings" panose="05000000000000000000" pitchFamily="2" charset="2"/>
              <a:buChar char="Ø"/>
            </a:pPr>
            <a:r>
              <a:rPr lang="en-US" altLang="ko-KR" sz="1800" dirty="0"/>
              <a:t>cosine </a:t>
            </a:r>
            <a:r>
              <a:rPr lang="ko-KR" altLang="en-US" sz="1800" dirty="0"/>
              <a:t>곡선에 약간의 </a:t>
            </a:r>
            <a:r>
              <a:rPr lang="en-US" altLang="ko-KR" sz="1800" dirty="0"/>
              <a:t>Noise </a:t>
            </a:r>
            <a:r>
              <a:rPr lang="ko-KR" altLang="en-US" sz="1800" dirty="0" err="1"/>
              <a:t>변동값을</a:t>
            </a:r>
            <a:r>
              <a:rPr lang="ko-KR" altLang="en-US" sz="1800" dirty="0"/>
              <a:t> 더하여 </a:t>
            </a:r>
            <a:r>
              <a:rPr lang="ko-KR" altLang="en-US" sz="1800" dirty="0" err="1"/>
              <a:t>실제값</a:t>
            </a:r>
            <a:r>
              <a:rPr lang="ko-KR" altLang="en-US" sz="1800" dirty="0"/>
              <a:t> 곡선을 </a:t>
            </a:r>
            <a:r>
              <a:rPr lang="ko-KR" altLang="en-US" sz="1800" dirty="0" err="1"/>
              <a:t>만듬</a:t>
            </a:r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77838" y="1451262"/>
            <a:ext cx="8196379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200" dirty="0">
                <a:solidFill>
                  <a:srgbClr val="0070C0"/>
                </a:solidFill>
              </a:rPr>
              <a:t># 0 </a:t>
            </a:r>
            <a:r>
              <a:rPr lang="ko-KR" altLang="en-US" sz="1200" dirty="0">
                <a:solidFill>
                  <a:srgbClr val="0070C0"/>
                </a:solidFill>
              </a:rPr>
              <a:t>부터 </a:t>
            </a:r>
            <a:r>
              <a:rPr lang="en-US" altLang="ko-KR" sz="1200" dirty="0">
                <a:solidFill>
                  <a:srgbClr val="0070C0"/>
                </a:solidFill>
              </a:rPr>
              <a:t>1</a:t>
            </a:r>
            <a:r>
              <a:rPr lang="ko-KR" altLang="en-US" sz="1200" dirty="0">
                <a:solidFill>
                  <a:srgbClr val="0070C0"/>
                </a:solidFill>
              </a:rPr>
              <a:t>까지 테스트 데이터 세트를 </a:t>
            </a:r>
            <a:r>
              <a:rPr lang="en-US" altLang="ko-KR" sz="1200" dirty="0">
                <a:solidFill>
                  <a:srgbClr val="0070C0"/>
                </a:solidFill>
              </a:rPr>
              <a:t>100</a:t>
            </a:r>
            <a:r>
              <a:rPr lang="ko-KR" altLang="en-US" sz="1200" dirty="0">
                <a:solidFill>
                  <a:srgbClr val="0070C0"/>
                </a:solidFill>
              </a:rPr>
              <a:t>개로 나눠 예측을 수행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70C0"/>
                </a:solidFill>
              </a:rPr>
              <a:t>    # </a:t>
            </a:r>
            <a:r>
              <a:rPr lang="ko-KR" altLang="en-US" sz="1200" dirty="0">
                <a:solidFill>
                  <a:srgbClr val="0070C0"/>
                </a:solidFill>
              </a:rPr>
              <a:t>테스트 데이터 세트에 회귀 예측을 수행하고 예측 곡선과 실제 곡선을 그려서 비교</a:t>
            </a:r>
            <a:r>
              <a:rPr lang="en-US" altLang="ko-KR" sz="1200" dirty="0"/>
              <a:t>.  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np.linspace</a:t>
            </a:r>
            <a:r>
              <a:rPr lang="en-US" altLang="ko-KR" sz="1200" dirty="0"/>
              <a:t>(0, 1, 100)</a:t>
            </a:r>
          </a:p>
          <a:p>
            <a:pPr marL="0" indent="0">
              <a:buNone/>
            </a:pPr>
            <a:r>
              <a:rPr lang="en-US" altLang="ko-KR" sz="1200" dirty="0"/>
              <a:t>    #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곡선</a:t>
            </a:r>
          </a:p>
          <a:p>
            <a:pPr marL="0" indent="0">
              <a:buNone/>
            </a:pPr>
            <a:r>
              <a:rPr lang="ko-KR" altLang="en-US" sz="1200" dirty="0"/>
              <a:t>    </a:t>
            </a:r>
            <a:r>
              <a:rPr lang="en-US" altLang="ko-KR" sz="1200" dirty="0" err="1"/>
              <a:t>plt.plot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pipeline.predict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[:, </a:t>
            </a:r>
            <a:r>
              <a:rPr lang="en-US" altLang="ko-KR" sz="1200" dirty="0" err="1"/>
              <a:t>np.newaxis</a:t>
            </a:r>
            <a:r>
              <a:rPr lang="en-US" altLang="ko-KR" sz="1200" dirty="0"/>
              <a:t>]), label="Model") </a:t>
            </a:r>
          </a:p>
          <a:p>
            <a:pPr marL="0" indent="0">
              <a:buNone/>
            </a:pPr>
            <a:r>
              <a:rPr lang="en-US" altLang="ko-KR" sz="1200" dirty="0"/>
              <a:t>    # </a:t>
            </a:r>
            <a:r>
              <a:rPr lang="ko-KR" altLang="en-US" sz="1200" dirty="0"/>
              <a:t>실제 값 곡선</a:t>
            </a:r>
          </a:p>
          <a:p>
            <a:pPr marL="0" indent="0">
              <a:buNone/>
            </a:pPr>
            <a:r>
              <a:rPr lang="ko-KR" altLang="en-US" sz="1200" dirty="0"/>
              <a:t>    </a:t>
            </a:r>
            <a:r>
              <a:rPr lang="en-US" altLang="ko-KR" sz="1200" dirty="0" err="1"/>
              <a:t>plt.plot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true_fun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), '--', label="True function")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plt.scatter</a:t>
            </a:r>
            <a:r>
              <a:rPr lang="en-US" altLang="ko-KR" sz="1200" dirty="0"/>
              <a:t>(X, y, </a:t>
            </a:r>
            <a:r>
              <a:rPr lang="en-US" altLang="ko-KR" sz="1200" dirty="0" err="1"/>
              <a:t>edgecolor</a:t>
            </a:r>
            <a:r>
              <a:rPr lang="en-US" altLang="ko-KR" sz="1200" dirty="0"/>
              <a:t>='b', s=20, label="Samples")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plt.xlabel</a:t>
            </a:r>
            <a:r>
              <a:rPr lang="en-US" altLang="ko-KR" sz="1200" dirty="0"/>
              <a:t>("x"); </a:t>
            </a:r>
            <a:r>
              <a:rPr lang="en-US" altLang="ko-KR" sz="1200" dirty="0" err="1"/>
              <a:t>plt.ylabel</a:t>
            </a:r>
            <a:r>
              <a:rPr lang="en-US" altLang="ko-KR" sz="1200" dirty="0"/>
              <a:t>("y"); </a:t>
            </a:r>
            <a:r>
              <a:rPr lang="en-US" altLang="ko-KR" sz="1200" dirty="0" err="1"/>
              <a:t>plt.xlim</a:t>
            </a:r>
            <a:r>
              <a:rPr lang="en-US" altLang="ko-KR" sz="1200" dirty="0"/>
              <a:t>((0, 1)); </a:t>
            </a:r>
            <a:r>
              <a:rPr lang="en-US" altLang="ko-KR" sz="1200" dirty="0" err="1"/>
              <a:t>plt.ylim</a:t>
            </a:r>
            <a:r>
              <a:rPr lang="en-US" altLang="ko-KR" sz="1200" dirty="0"/>
              <a:t>((-2, 2)); </a:t>
            </a:r>
            <a:r>
              <a:rPr lang="en-US" altLang="ko-KR" sz="1200" dirty="0" err="1"/>
              <a:t>plt.legend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loc</a:t>
            </a:r>
            <a:r>
              <a:rPr lang="en-US" altLang="ko-KR" sz="1200" dirty="0"/>
              <a:t>="best")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plt.title</a:t>
            </a:r>
            <a:r>
              <a:rPr lang="en-US" altLang="ko-KR" sz="1200" dirty="0"/>
              <a:t>("Degree {}\</a:t>
            </a:r>
            <a:r>
              <a:rPr lang="en-US" altLang="ko-KR" sz="1200" dirty="0" err="1"/>
              <a:t>nMSE</a:t>
            </a:r>
            <a:r>
              <a:rPr lang="en-US" altLang="ko-KR" sz="1200" dirty="0"/>
              <a:t> = {:.2e}(+/- {:.2e})".format(degrees[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], -</a:t>
            </a:r>
            <a:r>
              <a:rPr lang="en-US" altLang="ko-KR" sz="1200" dirty="0" err="1"/>
              <a:t>scores.mean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scores.std</a:t>
            </a:r>
            <a:r>
              <a:rPr lang="en-US" altLang="ko-KR" sz="1200" dirty="0"/>
              <a:t>()))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plt.show</a:t>
            </a:r>
            <a:r>
              <a:rPr lang="en-US" altLang="ko-KR" sz="1200" dirty="0"/>
              <a:t>()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3" y="4658662"/>
            <a:ext cx="7566869" cy="198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286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4039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편향 분산 트레이드 오프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837" y="875558"/>
            <a:ext cx="806215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편향과 분산은 한쪽이 높으면 다른 한쪽이 낮아짐</a:t>
            </a:r>
            <a:endParaRPr lang="en-US" altLang="ko-KR" dirty="0"/>
          </a:p>
          <a:p>
            <a:r>
              <a:rPr lang="ko-KR" altLang="en-US" dirty="0" err="1"/>
              <a:t>골드락스</a:t>
            </a:r>
            <a:r>
              <a:rPr lang="ko-KR" altLang="en-US" dirty="0"/>
              <a:t> 지점 </a:t>
            </a:r>
            <a:r>
              <a:rPr lang="en-US" altLang="ko-KR" dirty="0"/>
              <a:t>: </a:t>
            </a:r>
            <a:r>
              <a:rPr lang="ko-KR" altLang="en-US" dirty="0"/>
              <a:t>편향을 낮추고 분산을 높이면서 전체 오류가 낮아지는 지점</a:t>
            </a:r>
            <a:endParaRPr lang="en-US" altLang="ko-KR" dirty="0"/>
          </a:p>
          <a:p>
            <a:r>
              <a:rPr lang="ko-KR" altLang="en-US" dirty="0"/>
              <a:t>편향과 분산이 서로 트레이드 오프를 이루면서 오류 </a:t>
            </a:r>
            <a:r>
              <a:rPr lang="en-US" altLang="ko-KR" dirty="0"/>
              <a:t>cost</a:t>
            </a:r>
            <a:r>
              <a:rPr lang="ko-KR" altLang="en-US" dirty="0"/>
              <a:t>값이 최대로 낮아지는 모델 구축이 가장 효율적임</a:t>
            </a:r>
            <a:endParaRPr lang="en-US" altLang="ko-KR" dirty="0"/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Picture 1" descr="ClipData_20200204_0032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9" y="3320855"/>
            <a:ext cx="2664740" cy="2879193"/>
          </a:xfrm>
          <a:prstGeom prst="rect">
            <a:avLst/>
          </a:prstGeom>
        </p:spPr>
      </p:pic>
      <p:pic>
        <p:nvPicPr>
          <p:cNvPr id="8" name="Picture 1" descr="ClipData_20200204_0032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521" y="3186520"/>
            <a:ext cx="4538368" cy="32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22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2531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 선형 모델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837" y="632277"/>
            <a:ext cx="80621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선형 모델의 비용 함수는 </a:t>
            </a:r>
            <a:r>
              <a:rPr lang="en-US" altLang="ko-KR" dirty="0"/>
              <a:t>RSS (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예측값의</a:t>
            </a:r>
            <a:r>
              <a:rPr lang="ko-KR" altLang="en-US" dirty="0"/>
              <a:t> 차이</a:t>
            </a:r>
            <a:r>
              <a:rPr lang="en-US" altLang="ko-KR" dirty="0"/>
              <a:t>)</a:t>
            </a:r>
            <a:r>
              <a:rPr lang="ko-KR" altLang="en-US" dirty="0"/>
              <a:t>를 최소화하는 것만 고려</a:t>
            </a:r>
            <a:endParaRPr lang="en-US" altLang="ko-KR" dirty="0"/>
          </a:p>
          <a:p>
            <a:pPr marL="720725">
              <a:buFont typeface="Wingdings" panose="05000000000000000000" pitchFamily="2" charset="2"/>
              <a:buChar char="Ø"/>
            </a:pPr>
            <a:r>
              <a:rPr lang="ko-KR" altLang="en-US" dirty="0"/>
              <a:t>학습데이터에 지나치게 맞추게 되고 회귀계수가 쉽게 커짐</a:t>
            </a:r>
            <a:endParaRPr lang="en-US" altLang="ko-KR" dirty="0"/>
          </a:p>
          <a:p>
            <a:pPr marL="720725">
              <a:buFont typeface="Wingdings" panose="05000000000000000000" pitchFamily="2" charset="2"/>
              <a:buChar char="Ø"/>
            </a:pPr>
            <a:r>
              <a:rPr lang="ko-KR" altLang="en-US" dirty="0"/>
              <a:t>변동성이 심해져 테스트 데이터 </a:t>
            </a:r>
            <a:r>
              <a:rPr lang="ko-KR" altLang="en-US" dirty="0" err="1"/>
              <a:t>셋트에</a:t>
            </a:r>
            <a:r>
              <a:rPr lang="ko-KR" altLang="en-US" dirty="0"/>
              <a:t> 예측 성능의 저하</a:t>
            </a:r>
            <a:r>
              <a:rPr lang="en-US" altLang="ko-KR" dirty="0"/>
              <a:t>(</a:t>
            </a:r>
            <a:r>
              <a:rPr lang="ko-KR" altLang="en-US" dirty="0" err="1"/>
              <a:t>과적합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RSS </a:t>
            </a:r>
            <a:r>
              <a:rPr lang="ko-KR" altLang="en-US" dirty="0"/>
              <a:t>최소화 방법과 </a:t>
            </a:r>
            <a:r>
              <a:rPr lang="ko-KR" altLang="en-US" dirty="0" err="1"/>
              <a:t>과적합을</a:t>
            </a:r>
            <a:r>
              <a:rPr lang="ko-KR" altLang="en-US" dirty="0"/>
              <a:t> 방지하고 회귀계수 값이 커지지 않도록 서로 균형이 필요함</a:t>
            </a:r>
            <a:endParaRPr lang="en-US" altLang="ko-KR" dirty="0"/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Picture 1" descr="ClipData_20200204_003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86" y="3545209"/>
            <a:ext cx="4864226" cy="1902618"/>
          </a:xfrm>
          <a:prstGeom prst="rect">
            <a:avLst/>
          </a:prstGeom>
        </p:spPr>
      </p:pic>
      <p:pic>
        <p:nvPicPr>
          <p:cNvPr id="10" name="Picture 1" descr="ClipData_20200204_0032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486" y="3120966"/>
            <a:ext cx="3653027" cy="4242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837" y="5132767"/>
            <a:ext cx="80621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비용함수를 최적화</a:t>
            </a:r>
            <a:endParaRPr lang="en-US" altLang="ko-KR" dirty="0"/>
          </a:p>
          <a:p>
            <a:r>
              <a:rPr lang="en-US" altLang="ko-KR" dirty="0"/>
              <a:t>Alpha</a:t>
            </a:r>
            <a:r>
              <a:rPr lang="ko-KR" altLang="en-US" dirty="0"/>
              <a:t>는 학습데이터 적합 정도와 회귀 </a:t>
            </a:r>
            <a:r>
              <a:rPr lang="ko-KR" altLang="en-US" dirty="0" err="1"/>
              <a:t>계수값을</a:t>
            </a:r>
            <a:r>
              <a:rPr lang="ko-KR" altLang="en-US" dirty="0"/>
              <a:t> 크기 제어를 수행하는 튜닝 </a:t>
            </a:r>
            <a:r>
              <a:rPr lang="ko-KR" altLang="en-US" dirty="0" err="1"/>
              <a:t>파라메터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731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2531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 선형 모델</a:t>
            </a: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Picture 1" descr="ClipData_20200204_003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91" y="645952"/>
            <a:ext cx="6121937" cy="710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3074" y="1361341"/>
            <a:ext cx="80621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비용함수를 최적화</a:t>
            </a:r>
            <a:endParaRPr lang="en-US" altLang="ko-KR" dirty="0"/>
          </a:p>
          <a:p>
            <a:r>
              <a:rPr lang="en-US" altLang="ko-KR" dirty="0"/>
              <a:t>alpha</a:t>
            </a:r>
            <a:r>
              <a:rPr lang="ko-KR" altLang="en-US" dirty="0"/>
              <a:t>는 학습데이터 적합 정도와 회귀 </a:t>
            </a:r>
            <a:r>
              <a:rPr lang="ko-KR" altLang="en-US" dirty="0" err="1"/>
              <a:t>계수값을</a:t>
            </a:r>
            <a:r>
              <a:rPr lang="ko-KR" altLang="en-US" dirty="0"/>
              <a:t> 크기 제어를 수행하는 튜닝 </a:t>
            </a:r>
            <a:r>
              <a:rPr lang="ko-KR" altLang="en-US" dirty="0" err="1"/>
              <a:t>파라메터</a:t>
            </a:r>
            <a:endParaRPr lang="en-US" altLang="ko-KR" dirty="0"/>
          </a:p>
        </p:txBody>
      </p:sp>
      <p:pic>
        <p:nvPicPr>
          <p:cNvPr id="8" name="Picture 1" descr="ClipData_20200204_0033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21" y="2687559"/>
            <a:ext cx="4320158" cy="17131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3074" y="4367169"/>
            <a:ext cx="8062155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규제</a:t>
            </a:r>
            <a:r>
              <a:rPr lang="en-US" altLang="ko-KR" dirty="0"/>
              <a:t>(Regulation)</a:t>
            </a:r>
          </a:p>
          <a:p>
            <a:pPr marL="720725">
              <a:buFont typeface="Wingdings" panose="05000000000000000000" pitchFamily="2" charset="2"/>
              <a:buChar char="Ø"/>
            </a:pPr>
            <a:r>
              <a:rPr lang="en-US" altLang="ko-KR" sz="1600" dirty="0"/>
              <a:t>Alpha</a:t>
            </a:r>
            <a:r>
              <a:rPr lang="ko-KR" altLang="en-US" sz="1600" dirty="0"/>
              <a:t>값으로 </a:t>
            </a:r>
            <a:r>
              <a:rPr lang="ko-KR" altLang="en-US" sz="1600" dirty="0" err="1"/>
              <a:t>패널티를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부여회</a:t>
            </a:r>
            <a:r>
              <a:rPr lang="ko-KR" altLang="en-US" sz="1600" dirty="0"/>
              <a:t> 회귀계수 값의 크기를 감소시켜 </a:t>
            </a:r>
            <a:r>
              <a:rPr lang="ko-KR" altLang="en-US" sz="1600" dirty="0" err="1"/>
              <a:t>과적합을</a:t>
            </a:r>
            <a:r>
              <a:rPr lang="ko-KR" altLang="en-US" sz="1600" dirty="0"/>
              <a:t> 개선하는 방식</a:t>
            </a:r>
            <a:endParaRPr lang="en-US" altLang="ko-KR" sz="1600" dirty="0"/>
          </a:p>
          <a:p>
            <a:pPr marL="720725">
              <a:buFont typeface="Wingdings" panose="05000000000000000000" pitchFamily="2" charset="2"/>
              <a:buChar char="Ø"/>
            </a:pPr>
            <a:r>
              <a:rPr lang="en-US" altLang="ko-KR" sz="1600" dirty="0"/>
              <a:t>L2 </a:t>
            </a:r>
            <a:r>
              <a:rPr lang="ko-KR" altLang="en-US" sz="1600" dirty="0"/>
              <a:t>규제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릿지</a:t>
            </a:r>
            <a:r>
              <a:rPr lang="ko-KR" altLang="en-US" sz="1600" dirty="0"/>
              <a:t> 회귀</a:t>
            </a:r>
            <a:r>
              <a:rPr lang="en-US" altLang="ko-KR" sz="1600" dirty="0"/>
              <a:t>): W </a:t>
            </a:r>
            <a:r>
              <a:rPr lang="ko-KR" altLang="en-US" sz="1600" dirty="0"/>
              <a:t>제곱에 </a:t>
            </a:r>
            <a:r>
              <a:rPr lang="ko-KR" altLang="en-US" sz="1600" dirty="0" err="1"/>
              <a:t>패널티를</a:t>
            </a:r>
            <a:r>
              <a:rPr lang="ko-KR" altLang="en-US" sz="1600" dirty="0"/>
              <a:t> 부여하는 방식</a:t>
            </a:r>
            <a:endParaRPr lang="en-US" altLang="ko-KR" sz="1600" dirty="0"/>
          </a:p>
          <a:p>
            <a:pPr marL="720725">
              <a:buFont typeface="Wingdings" panose="05000000000000000000" pitchFamily="2" charset="2"/>
              <a:buChar char="Ø"/>
            </a:pPr>
            <a:r>
              <a:rPr lang="en-US" altLang="ko-KR" sz="1600" dirty="0"/>
              <a:t>L1 </a:t>
            </a:r>
            <a:r>
              <a:rPr lang="ko-KR" altLang="en-US" sz="1600" dirty="0"/>
              <a:t>규제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라소</a:t>
            </a:r>
            <a:r>
              <a:rPr lang="ko-KR" altLang="en-US" sz="1600" dirty="0"/>
              <a:t> 회귀</a:t>
            </a:r>
            <a:r>
              <a:rPr lang="en-US" altLang="ko-KR" sz="1600" dirty="0"/>
              <a:t>) :W </a:t>
            </a:r>
            <a:r>
              <a:rPr lang="ko-KR" altLang="en-US" sz="1600" dirty="0"/>
              <a:t>절대값에 </a:t>
            </a:r>
            <a:r>
              <a:rPr lang="ko-KR" altLang="en-US" sz="1600" dirty="0" err="1"/>
              <a:t>패널티는</a:t>
            </a:r>
            <a:r>
              <a:rPr lang="ko-KR" altLang="en-US" sz="1600" dirty="0"/>
              <a:t> 부여하는 방식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96666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 선형 모델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릿지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/</a:t>
            </a:r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라소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회귀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7838" y="765723"/>
            <a:ext cx="8062155" cy="836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 err="1"/>
              <a:t>릿지</a:t>
            </a:r>
            <a:r>
              <a:rPr lang="ko-KR" altLang="en-US" dirty="0"/>
              <a:t> 클래스의 주요 </a:t>
            </a:r>
            <a:r>
              <a:rPr lang="ko-KR" altLang="en-US" dirty="0" err="1"/>
              <a:t>파라메타는</a:t>
            </a:r>
            <a:r>
              <a:rPr lang="ko-KR" altLang="en-US" dirty="0"/>
              <a:t> </a:t>
            </a:r>
            <a:r>
              <a:rPr lang="en-US" altLang="ko-KR" dirty="0"/>
              <a:t>alpha</a:t>
            </a:r>
            <a:r>
              <a:rPr lang="ko-KR" altLang="en-US" dirty="0"/>
              <a:t>이며 </a:t>
            </a:r>
            <a:r>
              <a:rPr lang="en-US" altLang="ko-KR" dirty="0"/>
              <a:t>L2 </a:t>
            </a:r>
            <a:r>
              <a:rPr lang="ko-KR" altLang="en-US" dirty="0"/>
              <a:t>규제에 해당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릿지</a:t>
            </a:r>
            <a:r>
              <a:rPr lang="ko-KR" altLang="en-US" dirty="0"/>
              <a:t> 회귀는 </a:t>
            </a:r>
            <a:r>
              <a:rPr lang="en-US" altLang="ko-KR" dirty="0"/>
              <a:t>alpha </a:t>
            </a:r>
            <a:r>
              <a:rPr lang="ko-KR" altLang="en-US" dirty="0"/>
              <a:t>값이 커질수록 회귀계수 값을 작게 </a:t>
            </a:r>
            <a:r>
              <a:rPr lang="ko-KR" altLang="en-US" dirty="0" err="1"/>
              <a:t>만듬</a:t>
            </a:r>
            <a:r>
              <a:rPr lang="en-US" altLang="ko-KR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37858" y="1830622"/>
            <a:ext cx="52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algn="ctr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1800" dirty="0"/>
              <a:t>alpha </a:t>
            </a:r>
            <a:r>
              <a:rPr lang="ko-KR" altLang="en-US" sz="1800" dirty="0"/>
              <a:t>값에 따른 </a:t>
            </a:r>
            <a:r>
              <a:rPr lang="ko-KR" altLang="en-US" sz="1800" dirty="0" err="1"/>
              <a:t>컬럼별</a:t>
            </a:r>
            <a:r>
              <a:rPr lang="ko-KR" altLang="en-US" sz="1800" dirty="0"/>
              <a:t> 회귀계수 출력</a:t>
            </a:r>
            <a:endParaRPr lang="ko-KR" altLang="en-US" sz="16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91" y="2314621"/>
            <a:ext cx="4788017" cy="409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241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5875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Regularized Linear Models – Ridge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27" y="598721"/>
            <a:ext cx="7608816" cy="43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en-US" altLang="ko-KR" dirty="0"/>
              <a:t>Ridge Regression</a:t>
            </a:r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77838" y="1068230"/>
            <a:ext cx="81963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>
                <a:solidFill>
                  <a:srgbClr val="FF0000"/>
                </a:solidFill>
              </a:rPr>
              <a:t>sklearn.linear_model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import </a:t>
            </a:r>
            <a:r>
              <a:rPr lang="en-US" altLang="ko-KR" sz="1400" dirty="0">
                <a:solidFill>
                  <a:srgbClr val="FF0000"/>
                </a:solidFill>
              </a:rPr>
              <a:t>Ridge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>
                <a:solidFill>
                  <a:srgbClr val="FF0000"/>
                </a:solidFill>
              </a:rPr>
              <a:t>sklearn.model_selection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import </a:t>
            </a:r>
            <a:r>
              <a:rPr lang="en-US" altLang="ko-KR" sz="1400" dirty="0" err="1">
                <a:solidFill>
                  <a:srgbClr val="FF0000"/>
                </a:solidFill>
              </a:rPr>
              <a:t>cross_val_score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boston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load_boston</a:t>
            </a:r>
            <a:r>
              <a:rPr lang="en-US" altLang="ko-KR" sz="1400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bostonDF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boston.data</a:t>
            </a:r>
            <a:r>
              <a:rPr lang="en-US" altLang="ko-KR" sz="1400" dirty="0"/>
              <a:t> , columns = </a:t>
            </a:r>
            <a:r>
              <a:rPr lang="en-US" altLang="ko-KR" sz="1400" dirty="0" err="1"/>
              <a:t>boston.feature_names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bostonDF</a:t>
            </a:r>
            <a:r>
              <a:rPr lang="en-US" altLang="ko-KR" sz="1400" dirty="0"/>
              <a:t>['PRICE'] = </a:t>
            </a:r>
            <a:r>
              <a:rPr lang="en-US" altLang="ko-KR" sz="1400" dirty="0" err="1"/>
              <a:t>boston.target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print('Boston </a:t>
            </a:r>
            <a:r>
              <a:rPr lang="ko-KR" altLang="en-US" sz="1400" dirty="0" err="1"/>
              <a:t>데이타셋</a:t>
            </a:r>
            <a:r>
              <a:rPr lang="ko-KR" altLang="en-US" sz="1400" dirty="0"/>
              <a:t> 크기 </a:t>
            </a:r>
            <a:r>
              <a:rPr lang="en-US" altLang="ko-KR" sz="1400" dirty="0"/>
              <a:t>:',</a:t>
            </a:r>
            <a:r>
              <a:rPr lang="en-US" altLang="ko-KR" sz="1400" dirty="0" err="1"/>
              <a:t>bostonDF.shape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y_target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bostonDF</a:t>
            </a:r>
            <a:r>
              <a:rPr lang="en-US" altLang="ko-KR" sz="1400" dirty="0"/>
              <a:t>['PRICE']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X_data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bostonDF.drop</a:t>
            </a:r>
            <a:r>
              <a:rPr lang="en-US" altLang="ko-KR" sz="1400" dirty="0"/>
              <a:t>(['PRICE'],axis=1,inplace=False)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ridge = </a:t>
            </a:r>
            <a:r>
              <a:rPr lang="en-US" altLang="ko-KR" sz="1400" dirty="0">
                <a:solidFill>
                  <a:srgbClr val="FF0000"/>
                </a:solidFill>
              </a:rPr>
              <a:t>Ridge(alpha = 10)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neg_mse_scores</a:t>
            </a:r>
            <a:r>
              <a:rPr lang="en-US" altLang="ko-KR" sz="1400" dirty="0"/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cross_val_score</a:t>
            </a:r>
            <a:r>
              <a:rPr lang="en-US" altLang="ko-KR" sz="1400" dirty="0">
                <a:solidFill>
                  <a:srgbClr val="FF0000"/>
                </a:solidFill>
              </a:rPr>
              <a:t>(ridge, </a:t>
            </a:r>
            <a:r>
              <a:rPr lang="en-US" altLang="ko-KR" sz="1400" dirty="0" err="1">
                <a:solidFill>
                  <a:srgbClr val="FF0000"/>
                </a:solidFill>
              </a:rPr>
              <a:t>X_data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y_target</a:t>
            </a:r>
            <a:r>
              <a:rPr lang="en-US" altLang="ko-KR" sz="1400" dirty="0">
                <a:solidFill>
                  <a:srgbClr val="FF0000"/>
                </a:solidFill>
              </a:rPr>
              <a:t>, scoring="</a:t>
            </a:r>
            <a:r>
              <a:rPr lang="en-US" altLang="ko-KR" sz="1400" dirty="0" err="1">
                <a:solidFill>
                  <a:srgbClr val="FF0000"/>
                </a:solidFill>
              </a:rPr>
              <a:t>neg_mean_squared_error</a:t>
            </a:r>
            <a:r>
              <a:rPr lang="en-US" altLang="ko-KR" sz="1400" dirty="0">
                <a:solidFill>
                  <a:srgbClr val="FF0000"/>
                </a:solidFill>
              </a:rPr>
              <a:t>", cv = 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>
                <a:solidFill>
                  <a:srgbClr val="FF0000"/>
                </a:solidFill>
              </a:rPr>
              <a:t>rmse_scores</a:t>
            </a:r>
            <a:r>
              <a:rPr lang="en-US" altLang="ko-KR" sz="1400" dirty="0">
                <a:solidFill>
                  <a:srgbClr val="FF0000"/>
                </a:solidFill>
              </a:rPr>
              <a:t>  = </a:t>
            </a:r>
            <a:r>
              <a:rPr lang="en-US" altLang="ko-KR" sz="1400" dirty="0" err="1">
                <a:solidFill>
                  <a:srgbClr val="FF0000"/>
                </a:solidFill>
              </a:rPr>
              <a:t>np.sqrt</a:t>
            </a:r>
            <a:r>
              <a:rPr lang="en-US" altLang="ko-KR" sz="1400" dirty="0">
                <a:solidFill>
                  <a:srgbClr val="FF0000"/>
                </a:solidFill>
              </a:rPr>
              <a:t>(-1 * </a:t>
            </a:r>
            <a:r>
              <a:rPr lang="en-US" altLang="ko-KR" sz="1400" dirty="0" err="1">
                <a:solidFill>
                  <a:srgbClr val="FF0000"/>
                </a:solidFill>
              </a:rPr>
              <a:t>neg_mse_scores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>
                <a:solidFill>
                  <a:srgbClr val="FF0000"/>
                </a:solidFill>
              </a:rPr>
              <a:t>avg_rmse</a:t>
            </a:r>
            <a:r>
              <a:rPr lang="en-US" altLang="ko-KR" sz="1400" dirty="0">
                <a:solidFill>
                  <a:srgbClr val="FF0000"/>
                </a:solidFill>
              </a:rPr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np.mean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rmse_scores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print(' 5 folds </a:t>
            </a:r>
            <a:r>
              <a:rPr lang="ko-KR" altLang="en-US" sz="1400" dirty="0"/>
              <a:t>의 개별 </a:t>
            </a:r>
            <a:r>
              <a:rPr lang="en-US" altLang="ko-KR" sz="1400" dirty="0"/>
              <a:t>Negative MSE scores: ', 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neg_mse_scores</a:t>
            </a:r>
            <a:r>
              <a:rPr lang="en-US" altLang="ko-KR" sz="1400" dirty="0"/>
              <a:t>, 3))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print(' 5 folds </a:t>
            </a:r>
            <a:r>
              <a:rPr lang="ko-KR" altLang="en-US" sz="1400" dirty="0"/>
              <a:t>의 개별 </a:t>
            </a:r>
            <a:r>
              <a:rPr lang="en-US" altLang="ko-KR" sz="1400" dirty="0"/>
              <a:t>RMSE scores : ', 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(rmse_scores,3))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print(' 5 folds </a:t>
            </a:r>
            <a:r>
              <a:rPr lang="ko-KR" altLang="en-US" sz="1400" dirty="0"/>
              <a:t>의 평균 </a:t>
            </a:r>
            <a:r>
              <a:rPr lang="en-US" altLang="ko-KR" sz="1400" dirty="0"/>
              <a:t>RMSE : {0:.3f} '.format(</a:t>
            </a:r>
            <a:r>
              <a:rPr lang="en-US" altLang="ko-KR" sz="1400" dirty="0" err="1"/>
              <a:t>avg_rmse</a:t>
            </a:r>
            <a:r>
              <a:rPr lang="en-US" altLang="ko-KR" sz="1400" dirty="0"/>
              <a:t>))</a:t>
            </a: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16" y="5586082"/>
            <a:ext cx="5602666" cy="70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40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ClipData_20200204_0028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54" y="5603478"/>
            <a:ext cx="4637531" cy="8873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727" y="8389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회귀의 이해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2438" y="3202659"/>
                <a:ext cx="8322446" cy="26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잔차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: </a:t>
                </a:r>
                <a:r>
                  <a:rPr lang="ko-KR" altLang="en-US" sz="16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실제값과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</a:t>
                </a:r>
                <a:r>
                  <a:rPr lang="ko-KR" altLang="en-US" sz="16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예측값의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차이</a:t>
                </a:r>
                <a:endParaRPr lang="en-US" altLang="ko-KR" sz="1600" b="1" dirty="0"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  <a:p>
                <a: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최적의 </a:t>
                </a:r>
                <a:r>
                  <a:rPr lang="ko-KR" altLang="en-US" sz="16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회귀식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모델은 전체 데이터의 </a:t>
                </a:r>
                <a:r>
                  <a:rPr lang="ko-KR" altLang="en-US" sz="16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잔차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(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오류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)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의 합이 최소가 되는 모델을 만드는 것</a:t>
                </a:r>
                <a:endParaRPr lang="en-US" altLang="ko-KR" sz="1200" b="1" dirty="0"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  <a:p>
                <a: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오류의 합은 </a:t>
                </a:r>
                <a:r>
                  <a:rPr lang="ko-KR" altLang="en-US" sz="16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미분등의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계산을 편리하게 하기 위해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RSS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방식으로 구함</a:t>
                </a:r>
                <a:endParaRPr lang="en-US" altLang="ko-KR" sz="16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  <a:p>
                <a: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RSS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를 최소로 하는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𝟎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,  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𝟏</m:t>
                    </m:r>
                  </m:oMath>
                </a14:m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회귀계수를 학습을 통해서 찾는 것</a:t>
                </a:r>
                <a:endParaRPr lang="en-US" altLang="ko-KR" sz="16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  <a:p>
                <a: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en-US" altLang="ko-KR" sz="1600" b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𝐑𝐒𝐒</m:t>
                    </m:r>
                    <m:r>
                      <a:rPr lang="ko-KR" altLang="en-US" sz="16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는</m:t>
                    </m:r>
                  </m:oMath>
                </a14:m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비용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(Cost)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이며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RSS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는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</m:oMath>
                </a14:m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변수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(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회귀계수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)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로  구성</a:t>
                </a:r>
                <a:endParaRPr lang="en-US" altLang="ko-KR" sz="16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  <a:p>
                <a: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비용함수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(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손실함수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) : </a:t>
                </a:r>
                <a:r>
                  <a:rPr lang="ko-KR" altLang="en-US" sz="16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머신러닝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알고리즘이 데이터를 계속 학습하면서 비용함수가 반환하는 값을 지속해서 감소시키고 최종적으로 더 이상 감소하지 않는 최소의 </a:t>
                </a:r>
                <a:r>
                  <a:rPr lang="ko-KR" altLang="en-US" sz="16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오류값을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구하는 함수</a:t>
                </a:r>
                <a:endParaRPr lang="en-US" altLang="ko-KR" sz="16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8" y="3202659"/>
                <a:ext cx="8322446" cy="2653034"/>
              </a:xfrm>
              <a:prstGeom prst="rect">
                <a:avLst/>
              </a:prstGeom>
              <a:blipFill rotWithShape="1">
                <a:blip r:embed="rId3"/>
                <a:stretch>
                  <a:fillRect l="-220" r="-366" b="-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1" descr="ClipData_20200204_0027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27" y="741876"/>
            <a:ext cx="3470576" cy="2384368"/>
          </a:xfrm>
          <a:prstGeom prst="rect">
            <a:avLst/>
          </a:prstGeom>
        </p:spPr>
      </p:pic>
      <p:pic>
        <p:nvPicPr>
          <p:cNvPr id="10" name="Picture 1" descr="ClipData_20200204_0027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72" y="889234"/>
            <a:ext cx="4687677" cy="22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0727" y="598721"/>
            <a:ext cx="83134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en-US" altLang="ko-KR" dirty="0"/>
              <a:t>alpha</a:t>
            </a:r>
            <a:r>
              <a:rPr lang="ko-KR" altLang="en-US" dirty="0"/>
              <a:t>값을 </a:t>
            </a:r>
            <a:r>
              <a:rPr lang="en-US" altLang="ko-KR" dirty="0"/>
              <a:t>0 , 0.1 , 1 , 10 , 100 </a:t>
            </a:r>
            <a:r>
              <a:rPr lang="ko-KR" altLang="en-US" dirty="0"/>
              <a:t>으로 변경하면서 </a:t>
            </a:r>
            <a:r>
              <a:rPr lang="en-US" altLang="ko-KR" dirty="0"/>
              <a:t>RMSE </a:t>
            </a:r>
            <a:r>
              <a:rPr lang="ko-KR" altLang="en-US" dirty="0"/>
              <a:t>측정</a:t>
            </a:r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77838" y="1068230"/>
            <a:ext cx="81963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Ridge</a:t>
            </a:r>
            <a:r>
              <a:rPr lang="ko-KR" altLang="en-US" sz="1400" dirty="0">
                <a:solidFill>
                  <a:srgbClr val="0070C0"/>
                </a:solidFill>
              </a:rPr>
              <a:t>에 사용될 </a:t>
            </a:r>
            <a:r>
              <a:rPr lang="en-US" altLang="ko-KR" sz="1400" dirty="0">
                <a:solidFill>
                  <a:srgbClr val="0070C0"/>
                </a:solidFill>
              </a:rPr>
              <a:t>alpha </a:t>
            </a:r>
            <a:r>
              <a:rPr lang="ko-KR" altLang="en-US" sz="1400" dirty="0" err="1">
                <a:solidFill>
                  <a:srgbClr val="0070C0"/>
                </a:solidFill>
              </a:rPr>
              <a:t>파라미터의</a:t>
            </a:r>
            <a:r>
              <a:rPr lang="ko-KR" altLang="en-US" sz="1400" dirty="0">
                <a:solidFill>
                  <a:srgbClr val="0070C0"/>
                </a:solidFill>
              </a:rPr>
              <a:t> 값들을 정의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alphas = [0 , 0.1 , 1 , 10 , 100]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alphas list </a:t>
            </a:r>
            <a:r>
              <a:rPr lang="ko-KR" altLang="en-US" sz="1400" dirty="0">
                <a:solidFill>
                  <a:srgbClr val="0070C0"/>
                </a:solidFill>
              </a:rPr>
              <a:t>값을 </a:t>
            </a:r>
            <a:r>
              <a:rPr lang="en-US" altLang="ko-KR" sz="1400" dirty="0">
                <a:solidFill>
                  <a:srgbClr val="0070C0"/>
                </a:solidFill>
              </a:rPr>
              <a:t>iteration</a:t>
            </a:r>
            <a:r>
              <a:rPr lang="ko-KR" altLang="en-US" sz="1400" dirty="0">
                <a:solidFill>
                  <a:srgbClr val="0070C0"/>
                </a:solidFill>
              </a:rPr>
              <a:t>하면서 </a:t>
            </a:r>
            <a:r>
              <a:rPr lang="en-US" altLang="ko-KR" sz="1400" dirty="0">
                <a:solidFill>
                  <a:srgbClr val="0070C0"/>
                </a:solidFill>
              </a:rPr>
              <a:t>alpha</a:t>
            </a:r>
            <a:r>
              <a:rPr lang="ko-KR" altLang="en-US" sz="1400" dirty="0">
                <a:solidFill>
                  <a:srgbClr val="0070C0"/>
                </a:solidFill>
              </a:rPr>
              <a:t>에 따른 평균 </a:t>
            </a:r>
            <a:r>
              <a:rPr lang="en-US" altLang="ko-KR" sz="1400" dirty="0" err="1">
                <a:solidFill>
                  <a:srgbClr val="0070C0"/>
                </a:solidFill>
              </a:rPr>
              <a:t>rmse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구함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for alpha in alphas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ridge = Ridge(alpha = alpha)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0070C0"/>
                </a:solidFill>
              </a:rPr>
              <a:t>#</a:t>
            </a:r>
            <a:r>
              <a:rPr lang="en-US" altLang="ko-KR" sz="1400" dirty="0" err="1">
                <a:solidFill>
                  <a:srgbClr val="0070C0"/>
                </a:solidFill>
              </a:rPr>
              <a:t>cross_val_score</a:t>
            </a:r>
            <a:r>
              <a:rPr lang="ko-KR" altLang="en-US" sz="1400" dirty="0">
                <a:solidFill>
                  <a:srgbClr val="0070C0"/>
                </a:solidFill>
              </a:rPr>
              <a:t>를 이용하여 </a:t>
            </a:r>
            <a:r>
              <a:rPr lang="en-US" altLang="ko-KR" sz="1400" dirty="0">
                <a:solidFill>
                  <a:srgbClr val="0070C0"/>
                </a:solidFill>
              </a:rPr>
              <a:t>5 fold</a:t>
            </a:r>
            <a:r>
              <a:rPr lang="ko-KR" altLang="en-US" sz="1400" dirty="0">
                <a:solidFill>
                  <a:srgbClr val="0070C0"/>
                </a:solidFill>
              </a:rPr>
              <a:t>의 평균 </a:t>
            </a:r>
            <a:r>
              <a:rPr lang="en-US" altLang="ko-KR" sz="1400" dirty="0">
                <a:solidFill>
                  <a:srgbClr val="0070C0"/>
                </a:solidFill>
              </a:rPr>
              <a:t>RMSE </a:t>
            </a:r>
            <a:r>
              <a:rPr lang="ko-KR" altLang="en-US" sz="1400" dirty="0">
                <a:solidFill>
                  <a:srgbClr val="0070C0"/>
                </a:solidFill>
              </a:rPr>
              <a:t>계산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    </a:t>
            </a:r>
            <a:r>
              <a:rPr lang="en-US" altLang="ko-KR" sz="1400" dirty="0" err="1"/>
              <a:t>neg_mse_scores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cross_val_score</a:t>
            </a:r>
            <a:r>
              <a:rPr lang="en-US" altLang="ko-KR" sz="1400" dirty="0"/>
              <a:t>(ridge, 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, scoring="</a:t>
            </a:r>
            <a:r>
              <a:rPr lang="en-US" altLang="ko-KR" sz="1400" dirty="0" err="1"/>
              <a:t>neg_mean_squared_error</a:t>
            </a:r>
            <a:r>
              <a:rPr lang="en-US" altLang="ko-KR" sz="1400" dirty="0"/>
              <a:t>", cv = 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avg_rmse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np.mean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np.sqrt</a:t>
            </a:r>
            <a:r>
              <a:rPr lang="en-US" altLang="ko-KR" sz="1400" dirty="0"/>
              <a:t>(-1 * </a:t>
            </a:r>
            <a:r>
              <a:rPr lang="en-US" altLang="ko-KR" sz="1400" dirty="0" err="1"/>
              <a:t>neg_mse_scores</a:t>
            </a:r>
            <a:r>
              <a:rPr lang="en-US" altLang="ko-KR" sz="1400" dirty="0"/>
              <a:t>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print('alpha {0} </a:t>
            </a:r>
            <a:r>
              <a:rPr lang="ko-KR" altLang="en-US" sz="1400" dirty="0"/>
              <a:t>일 때 </a:t>
            </a:r>
            <a:r>
              <a:rPr lang="en-US" altLang="ko-KR" sz="1400" dirty="0"/>
              <a:t>5 folds </a:t>
            </a:r>
            <a:r>
              <a:rPr lang="ko-KR" altLang="en-US" sz="1400" dirty="0"/>
              <a:t>의 평균 </a:t>
            </a:r>
            <a:r>
              <a:rPr lang="en-US" altLang="ko-KR" sz="1400" dirty="0"/>
              <a:t>RMSE : {1:.3f} '.format(</a:t>
            </a:r>
            <a:r>
              <a:rPr lang="en-US" altLang="ko-KR" sz="1400" dirty="0" err="1"/>
              <a:t>alpha,avg_rmse</a:t>
            </a:r>
            <a:r>
              <a:rPr lang="en-US" altLang="ko-KR" sz="1400" dirty="0"/>
              <a:t>))</a:t>
            </a: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5038548"/>
            <a:ext cx="3933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0727" y="8389"/>
            <a:ext cx="5875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Regularized Linear Models – Ridge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277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0727" y="598721"/>
            <a:ext cx="831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각 </a:t>
            </a:r>
            <a:r>
              <a:rPr lang="en-US" altLang="ko-KR" dirty="0"/>
              <a:t>alpha</a:t>
            </a:r>
            <a:r>
              <a:rPr lang="ko-KR" altLang="en-US" dirty="0"/>
              <a:t>에 따른 회귀 계수 값을 시각화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/>
              <a:t>alpha</a:t>
            </a:r>
            <a:r>
              <a:rPr lang="ko-KR" altLang="en-US" dirty="0"/>
              <a:t>값 별로 </a:t>
            </a:r>
            <a:r>
              <a:rPr lang="en-US" altLang="ko-KR" dirty="0" err="1"/>
              <a:t>plt.subplots</a:t>
            </a:r>
            <a:r>
              <a:rPr lang="ko-KR" altLang="en-US" dirty="0"/>
              <a:t>로 </a:t>
            </a:r>
            <a:r>
              <a:rPr lang="ko-KR" altLang="en-US" dirty="0" err="1"/>
              <a:t>맷플롯립</a:t>
            </a:r>
            <a:r>
              <a:rPr lang="ko-KR" altLang="en-US" dirty="0"/>
              <a:t> 축 생성</a:t>
            </a:r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77838" y="1432441"/>
            <a:ext cx="81963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ko-KR" altLang="en-US" sz="1400" dirty="0">
                <a:solidFill>
                  <a:srgbClr val="0070C0"/>
                </a:solidFill>
              </a:rPr>
              <a:t>각 </a:t>
            </a:r>
            <a:r>
              <a:rPr lang="en-US" altLang="ko-KR" sz="1400" dirty="0">
                <a:solidFill>
                  <a:srgbClr val="0070C0"/>
                </a:solidFill>
              </a:rPr>
              <a:t>alpha</a:t>
            </a:r>
            <a:r>
              <a:rPr lang="ko-KR" altLang="en-US" sz="1400" dirty="0">
                <a:solidFill>
                  <a:srgbClr val="0070C0"/>
                </a:solidFill>
              </a:rPr>
              <a:t>에 따른 회귀 계수 값을 시각화하기 위해 </a:t>
            </a:r>
            <a:r>
              <a:rPr lang="en-US" altLang="ko-KR" sz="1400" dirty="0">
                <a:solidFill>
                  <a:srgbClr val="0070C0"/>
                </a:solidFill>
              </a:rPr>
              <a:t>5</a:t>
            </a:r>
            <a:r>
              <a:rPr lang="ko-KR" altLang="en-US" sz="1400" dirty="0">
                <a:solidFill>
                  <a:srgbClr val="0070C0"/>
                </a:solidFill>
              </a:rPr>
              <a:t>개의 열로 된 </a:t>
            </a:r>
            <a:r>
              <a:rPr lang="ko-KR" altLang="en-US" sz="1400" dirty="0" err="1">
                <a:solidFill>
                  <a:srgbClr val="0070C0"/>
                </a:solidFill>
              </a:rPr>
              <a:t>맷플롯립</a:t>
            </a:r>
            <a:r>
              <a:rPr lang="ko-KR" altLang="en-US" sz="1400" dirty="0">
                <a:solidFill>
                  <a:srgbClr val="0070C0"/>
                </a:solidFill>
              </a:rPr>
              <a:t> 축 생성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fig , </a:t>
            </a:r>
            <a:r>
              <a:rPr lang="en-US" altLang="ko-KR" sz="1400" dirty="0" err="1"/>
              <a:t>axs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plt.subplots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=(18,6) , </a:t>
            </a:r>
            <a:r>
              <a:rPr lang="en-US" altLang="ko-KR" sz="1400" dirty="0" err="1"/>
              <a:t>nrows</a:t>
            </a:r>
            <a:r>
              <a:rPr lang="en-US" altLang="ko-KR" sz="1400" dirty="0"/>
              <a:t>=1 , </a:t>
            </a:r>
            <a:r>
              <a:rPr lang="en-US" altLang="ko-KR" sz="1400" dirty="0" err="1"/>
              <a:t>ncols</a:t>
            </a:r>
            <a:r>
              <a:rPr lang="en-US" altLang="ko-KR" sz="1400" dirty="0"/>
              <a:t>=5)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각 </a:t>
            </a:r>
            <a:r>
              <a:rPr lang="en-US" altLang="ko-KR" sz="1400" dirty="0"/>
              <a:t>alpha</a:t>
            </a:r>
            <a:r>
              <a:rPr lang="ko-KR" altLang="en-US" sz="1400" dirty="0"/>
              <a:t>에 따른 회귀 계수 값을 데이터로 저장하기 위한 </a:t>
            </a:r>
            <a:r>
              <a:rPr lang="en-US" altLang="ko-KR" sz="1400" dirty="0" err="1"/>
              <a:t>DataFrame</a:t>
            </a:r>
            <a:r>
              <a:rPr lang="en-US" altLang="ko-KR" sz="1400" dirty="0"/>
              <a:t> </a:t>
            </a:r>
            <a:r>
              <a:rPr lang="ko-KR" altLang="en-US" sz="1400" dirty="0"/>
              <a:t>생성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coeff_df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pd.DataFrame</a:t>
            </a:r>
            <a:r>
              <a:rPr lang="en-US" altLang="ko-KR" sz="1400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alphas </a:t>
            </a:r>
            <a:r>
              <a:rPr lang="ko-KR" altLang="en-US" sz="1400" dirty="0">
                <a:solidFill>
                  <a:srgbClr val="0070C0"/>
                </a:solidFill>
              </a:rPr>
              <a:t>리스트 값을 차례로 입력해 회귀 계수 값 시각화 및 데이터 저장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  <a:r>
              <a:rPr lang="en-US" altLang="ko-KR" sz="1400" dirty="0" err="1">
                <a:solidFill>
                  <a:srgbClr val="0070C0"/>
                </a:solidFill>
              </a:rPr>
              <a:t>pos</a:t>
            </a:r>
            <a:r>
              <a:rPr lang="ko-KR" altLang="en-US" sz="1400" dirty="0">
                <a:solidFill>
                  <a:srgbClr val="0070C0"/>
                </a:solidFill>
              </a:rPr>
              <a:t>는 </a:t>
            </a:r>
            <a:r>
              <a:rPr lang="en-US" altLang="ko-KR" sz="1400" dirty="0">
                <a:solidFill>
                  <a:srgbClr val="0070C0"/>
                </a:solidFill>
              </a:rPr>
              <a:t>axis</a:t>
            </a:r>
            <a:r>
              <a:rPr lang="ko-KR" altLang="en-US" sz="1400" dirty="0">
                <a:solidFill>
                  <a:srgbClr val="0070C0"/>
                </a:solidFill>
              </a:rPr>
              <a:t>의 위치 지정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for </a:t>
            </a:r>
            <a:r>
              <a:rPr lang="en-US" altLang="ko-KR" sz="1400" dirty="0" err="1"/>
              <a:t>pos</a:t>
            </a:r>
            <a:r>
              <a:rPr lang="en-US" altLang="ko-KR" sz="1400" dirty="0"/>
              <a:t> , alpha in enumerate(alphas)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ridge = Ridge(alpha = alpha)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ridge.fit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    # alpha</a:t>
            </a:r>
            <a:r>
              <a:rPr lang="ko-KR" altLang="en-US" sz="1400" dirty="0">
                <a:solidFill>
                  <a:srgbClr val="0070C0"/>
                </a:solidFill>
              </a:rPr>
              <a:t>에 따른 </a:t>
            </a:r>
            <a:r>
              <a:rPr lang="ko-KR" altLang="en-US" sz="1400" dirty="0" err="1">
                <a:solidFill>
                  <a:srgbClr val="0070C0"/>
                </a:solidFill>
              </a:rPr>
              <a:t>피처별</a:t>
            </a:r>
            <a:r>
              <a:rPr lang="ko-KR" altLang="en-US" sz="1400" dirty="0">
                <a:solidFill>
                  <a:srgbClr val="0070C0"/>
                </a:solidFill>
              </a:rPr>
              <a:t> 회귀 계수를 </a:t>
            </a:r>
            <a:r>
              <a:rPr lang="en-US" altLang="ko-KR" sz="1400" dirty="0">
                <a:solidFill>
                  <a:srgbClr val="0070C0"/>
                </a:solidFill>
              </a:rPr>
              <a:t>Series</a:t>
            </a:r>
            <a:r>
              <a:rPr lang="ko-KR" altLang="en-US" sz="1400" dirty="0">
                <a:solidFill>
                  <a:srgbClr val="0070C0"/>
                </a:solidFill>
              </a:rPr>
              <a:t>로 변환하고 이를 </a:t>
            </a:r>
            <a:r>
              <a:rPr lang="en-US" altLang="ko-KR" sz="1400" dirty="0" err="1">
                <a:solidFill>
                  <a:srgbClr val="0070C0"/>
                </a:solidFill>
              </a:rPr>
              <a:t>DataFrame</a:t>
            </a:r>
            <a:r>
              <a:rPr lang="ko-KR" altLang="en-US" sz="1400" dirty="0">
                <a:solidFill>
                  <a:srgbClr val="0070C0"/>
                </a:solidFill>
              </a:rPr>
              <a:t>의 </a:t>
            </a:r>
            <a:r>
              <a:rPr lang="ko-KR" altLang="en-US" sz="1400" dirty="0" err="1">
                <a:solidFill>
                  <a:srgbClr val="0070C0"/>
                </a:solidFill>
              </a:rPr>
              <a:t>컬럼으로</a:t>
            </a:r>
            <a:r>
              <a:rPr lang="ko-KR" altLang="en-US" sz="1400" dirty="0">
                <a:solidFill>
                  <a:srgbClr val="0070C0"/>
                </a:solidFill>
              </a:rPr>
              <a:t> 추가</a:t>
            </a:r>
            <a:r>
              <a:rPr lang="en-US" altLang="ko-KR" sz="1400" dirty="0">
                <a:solidFill>
                  <a:srgbClr val="0070C0"/>
                </a:solidFill>
              </a:rPr>
              <a:t>.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coeff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pd.Series</a:t>
            </a:r>
            <a:r>
              <a:rPr lang="en-US" altLang="ko-KR" sz="1400" dirty="0"/>
              <a:t>(data=</a:t>
            </a:r>
            <a:r>
              <a:rPr lang="en-US" altLang="ko-KR" sz="1400" dirty="0" err="1"/>
              <a:t>ridge.coef</a:t>
            </a:r>
            <a:r>
              <a:rPr lang="en-US" altLang="ko-KR" sz="1400" dirty="0"/>
              <a:t>_ , index=</a:t>
            </a:r>
            <a:r>
              <a:rPr lang="en-US" altLang="ko-KR" sz="1400" dirty="0" err="1"/>
              <a:t>X_data.columns</a:t>
            </a:r>
            <a:r>
              <a:rPr lang="en-US" altLang="ko-KR" sz="1400" dirty="0"/>
              <a:t>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colname</a:t>
            </a:r>
            <a:r>
              <a:rPr lang="en-US" altLang="ko-KR" sz="1400" dirty="0"/>
              <a:t>='alpha:'+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(alpha)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coeff_df</a:t>
            </a:r>
            <a:r>
              <a:rPr lang="en-US" altLang="ko-KR" sz="1400" dirty="0"/>
              <a:t>[</a:t>
            </a:r>
            <a:r>
              <a:rPr lang="en-US" altLang="ko-KR" sz="1400" dirty="0" err="1"/>
              <a:t>colname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coeff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    # </a:t>
            </a:r>
            <a:r>
              <a:rPr lang="ko-KR" altLang="en-US" sz="1400" dirty="0">
                <a:solidFill>
                  <a:srgbClr val="0070C0"/>
                </a:solidFill>
              </a:rPr>
              <a:t>막대 그래프로 각 </a:t>
            </a:r>
            <a:r>
              <a:rPr lang="en-US" altLang="ko-KR" sz="1400" dirty="0">
                <a:solidFill>
                  <a:srgbClr val="0070C0"/>
                </a:solidFill>
              </a:rPr>
              <a:t>alpha </a:t>
            </a:r>
            <a:r>
              <a:rPr lang="ko-KR" altLang="en-US" sz="1400" dirty="0">
                <a:solidFill>
                  <a:srgbClr val="0070C0"/>
                </a:solidFill>
              </a:rPr>
              <a:t>값에서의 회귀 계수를 시각화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  <a:r>
              <a:rPr lang="ko-KR" altLang="en-US" sz="1400" dirty="0">
                <a:solidFill>
                  <a:srgbClr val="0070C0"/>
                </a:solidFill>
              </a:rPr>
              <a:t>회귀 </a:t>
            </a:r>
            <a:r>
              <a:rPr lang="ko-KR" altLang="en-US" sz="1400" dirty="0" err="1">
                <a:solidFill>
                  <a:srgbClr val="0070C0"/>
                </a:solidFill>
              </a:rPr>
              <a:t>계수값이</a:t>
            </a:r>
            <a:r>
              <a:rPr lang="ko-KR" altLang="en-US" sz="1400" dirty="0">
                <a:solidFill>
                  <a:srgbClr val="0070C0"/>
                </a:solidFill>
              </a:rPr>
              <a:t> 높은 순으로 표현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    </a:t>
            </a:r>
            <a:r>
              <a:rPr lang="en-US" altLang="ko-KR" sz="1400" dirty="0" err="1"/>
              <a:t>coeff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coeff.sort_values</a:t>
            </a:r>
            <a:r>
              <a:rPr lang="en-US" altLang="ko-KR" sz="1400" dirty="0"/>
              <a:t>(ascending=False)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axs</a:t>
            </a:r>
            <a:r>
              <a:rPr lang="en-US" altLang="ko-KR" sz="1400" dirty="0"/>
              <a:t>[</a:t>
            </a:r>
            <a:r>
              <a:rPr lang="en-US" altLang="ko-KR" sz="1400" dirty="0" err="1"/>
              <a:t>pos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set_title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colname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axs</a:t>
            </a:r>
            <a:r>
              <a:rPr lang="en-US" altLang="ko-KR" sz="1400" dirty="0"/>
              <a:t>[</a:t>
            </a:r>
            <a:r>
              <a:rPr lang="en-US" altLang="ko-KR" sz="1400" dirty="0" err="1"/>
              <a:t>pos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set_xlim</a:t>
            </a:r>
            <a:r>
              <a:rPr lang="en-US" altLang="ko-KR" sz="1400" dirty="0"/>
              <a:t>(-3,6)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sns.barplot</a:t>
            </a:r>
            <a:r>
              <a:rPr lang="en-US" altLang="ko-KR" sz="1400" dirty="0"/>
              <a:t>(x=</a:t>
            </a:r>
            <a:r>
              <a:rPr lang="en-US" altLang="ko-KR" sz="1400" dirty="0" err="1"/>
              <a:t>coeff.values</a:t>
            </a:r>
            <a:r>
              <a:rPr lang="en-US" altLang="ko-KR" sz="1400" dirty="0"/>
              <a:t> , y=</a:t>
            </a:r>
            <a:r>
              <a:rPr lang="en-US" altLang="ko-KR" sz="1400" dirty="0" err="1"/>
              <a:t>coeff.index</a:t>
            </a:r>
            <a:r>
              <a:rPr lang="en-US" altLang="ko-KR" sz="1400" dirty="0"/>
              <a:t>, ax=</a:t>
            </a:r>
            <a:r>
              <a:rPr lang="en-US" altLang="ko-KR" sz="1400" dirty="0" err="1"/>
              <a:t>axs</a:t>
            </a:r>
            <a:r>
              <a:rPr lang="en-US" altLang="ko-KR" sz="1400" dirty="0"/>
              <a:t>[</a:t>
            </a:r>
            <a:r>
              <a:rPr lang="en-US" altLang="ko-KR" sz="1400" dirty="0" err="1"/>
              <a:t>pos</a:t>
            </a:r>
            <a:r>
              <a:rPr lang="en-US" altLang="ko-KR" sz="1400" dirty="0"/>
              <a:t>])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for </a:t>
            </a:r>
            <a:r>
              <a:rPr lang="ko-KR" altLang="en-US" sz="1400" dirty="0">
                <a:solidFill>
                  <a:srgbClr val="0070C0"/>
                </a:solidFill>
              </a:rPr>
              <a:t>문 바깥에서 </a:t>
            </a:r>
            <a:r>
              <a:rPr lang="ko-KR" altLang="en-US" sz="1400" dirty="0" err="1">
                <a:solidFill>
                  <a:srgbClr val="0070C0"/>
                </a:solidFill>
              </a:rPr>
              <a:t>맷플롯립의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show </a:t>
            </a:r>
            <a:r>
              <a:rPr lang="ko-KR" altLang="en-US" sz="1400" dirty="0">
                <a:solidFill>
                  <a:srgbClr val="0070C0"/>
                </a:solidFill>
              </a:rPr>
              <a:t>호출 및 </a:t>
            </a:r>
            <a:r>
              <a:rPr lang="en-US" altLang="ko-KR" sz="1400" dirty="0">
                <a:solidFill>
                  <a:srgbClr val="0070C0"/>
                </a:solidFill>
              </a:rPr>
              <a:t>alpha</a:t>
            </a:r>
            <a:r>
              <a:rPr lang="ko-KR" altLang="en-US" sz="1400" dirty="0">
                <a:solidFill>
                  <a:srgbClr val="0070C0"/>
                </a:solidFill>
              </a:rPr>
              <a:t>에 따른 </a:t>
            </a:r>
            <a:r>
              <a:rPr lang="ko-KR" altLang="en-US" sz="1400" dirty="0" err="1">
                <a:solidFill>
                  <a:srgbClr val="0070C0"/>
                </a:solidFill>
              </a:rPr>
              <a:t>피처별</a:t>
            </a:r>
            <a:r>
              <a:rPr lang="ko-KR" altLang="en-US" sz="1400" dirty="0">
                <a:solidFill>
                  <a:srgbClr val="0070C0"/>
                </a:solidFill>
              </a:rPr>
              <a:t> 회귀 계수를 </a:t>
            </a:r>
            <a:r>
              <a:rPr lang="en-US" altLang="ko-KR" sz="1400" dirty="0" err="1">
                <a:solidFill>
                  <a:srgbClr val="0070C0"/>
                </a:solidFill>
              </a:rPr>
              <a:t>DataFrame</a:t>
            </a:r>
            <a:r>
              <a:rPr lang="ko-KR" altLang="en-US" sz="1400" dirty="0">
                <a:solidFill>
                  <a:srgbClr val="0070C0"/>
                </a:solidFill>
              </a:rPr>
              <a:t>으로 표시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5875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Regularized Linear Models – Ridge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2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0727" y="829868"/>
            <a:ext cx="831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각 </a:t>
            </a:r>
            <a:r>
              <a:rPr lang="en-US" altLang="ko-KR" dirty="0"/>
              <a:t>alpha</a:t>
            </a:r>
            <a:r>
              <a:rPr lang="ko-KR" altLang="en-US" dirty="0"/>
              <a:t>에 따른 회귀 계수 값을 시각화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/>
              <a:t>alpha</a:t>
            </a:r>
            <a:r>
              <a:rPr lang="ko-KR" altLang="en-US" dirty="0"/>
              <a:t>값 별로 </a:t>
            </a:r>
            <a:r>
              <a:rPr lang="en-US" altLang="ko-KR" dirty="0" err="1"/>
              <a:t>plt.subplots</a:t>
            </a:r>
            <a:r>
              <a:rPr lang="ko-KR" altLang="en-US" dirty="0"/>
              <a:t>로 </a:t>
            </a:r>
            <a:r>
              <a:rPr lang="ko-KR" altLang="en-US" dirty="0" err="1"/>
              <a:t>맷플롯립</a:t>
            </a:r>
            <a:r>
              <a:rPr lang="ko-KR" altLang="en-US" dirty="0"/>
              <a:t> 축 생성</a:t>
            </a:r>
            <a:endParaRPr lang="ko-KR" altLang="en-US" sz="1800" dirty="0"/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30" y="1730701"/>
            <a:ext cx="8058684" cy="281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0727" y="8389"/>
            <a:ext cx="5875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Regularized Linear Models – Ridge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872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규제 선형 모델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릿지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/</a:t>
            </a:r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라소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회귀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73074" y="736134"/>
            <a:ext cx="80621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 err="1"/>
              <a:t>라쏘</a:t>
            </a:r>
            <a:r>
              <a:rPr lang="ko-KR" altLang="en-US" dirty="0"/>
              <a:t> 회귀 </a:t>
            </a:r>
            <a:r>
              <a:rPr lang="en-US" altLang="ko-KR" dirty="0"/>
              <a:t>L1 </a:t>
            </a:r>
            <a:r>
              <a:rPr lang="ko-KR" altLang="en-US" dirty="0"/>
              <a:t>규제를 사용하여 회귀 계수를 급격하게 감소시켜 </a:t>
            </a:r>
            <a:r>
              <a:rPr lang="en-US" altLang="ko-KR" dirty="0"/>
              <a:t>0</a:t>
            </a:r>
            <a:r>
              <a:rPr lang="ko-KR" altLang="en-US" dirty="0"/>
              <a:t>으로 만들고 제거</a:t>
            </a:r>
            <a:endParaRPr lang="en-US" altLang="ko-KR" dirty="0"/>
          </a:p>
          <a:p>
            <a:r>
              <a:rPr lang="en-US" altLang="ko-KR" dirty="0"/>
              <a:t>L1 </a:t>
            </a:r>
            <a:r>
              <a:rPr lang="ko-KR" altLang="en-US" dirty="0"/>
              <a:t>규제는 적정한 피처만 회귀에 포함시키는 피처 선택의 특성을 가짐</a:t>
            </a:r>
            <a:endParaRPr lang="en-US" altLang="ko-KR" dirty="0"/>
          </a:p>
        </p:txBody>
      </p:sp>
      <p:pic>
        <p:nvPicPr>
          <p:cNvPr id="8" name="Picture 1" descr="ClipData_20200204_0033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529" y="2311460"/>
            <a:ext cx="4388942" cy="40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44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838" y="736155"/>
            <a:ext cx="81963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sklearn.linear_model</a:t>
            </a:r>
            <a:r>
              <a:rPr lang="en-US" altLang="ko-KR" sz="1400" dirty="0"/>
              <a:t> import Lasso, </a:t>
            </a:r>
            <a:r>
              <a:rPr lang="en-US" altLang="ko-KR" sz="1400" dirty="0" err="1"/>
              <a:t>ElasticNet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alpha</a:t>
            </a:r>
            <a:r>
              <a:rPr lang="ko-KR" altLang="en-US" sz="1400" dirty="0">
                <a:solidFill>
                  <a:srgbClr val="0070C0"/>
                </a:solidFill>
              </a:rPr>
              <a:t>값에 따른 회귀 모델의 </a:t>
            </a:r>
            <a:r>
              <a:rPr lang="ko-KR" altLang="en-US" sz="1400" dirty="0" err="1">
                <a:solidFill>
                  <a:srgbClr val="0070C0"/>
                </a:solidFill>
              </a:rPr>
              <a:t>폴드</a:t>
            </a:r>
            <a:r>
              <a:rPr lang="ko-KR" altLang="en-US" sz="1400" dirty="0">
                <a:solidFill>
                  <a:srgbClr val="0070C0"/>
                </a:solidFill>
              </a:rPr>
              <a:t> 평균 </a:t>
            </a:r>
            <a:r>
              <a:rPr lang="en-US" altLang="ko-KR" sz="1400" dirty="0">
                <a:solidFill>
                  <a:srgbClr val="0070C0"/>
                </a:solidFill>
              </a:rPr>
              <a:t>RMSE</a:t>
            </a:r>
            <a:r>
              <a:rPr lang="ko-KR" altLang="en-US" sz="1400" dirty="0">
                <a:solidFill>
                  <a:srgbClr val="0070C0"/>
                </a:solidFill>
              </a:rPr>
              <a:t>를 출력하고 회귀 </a:t>
            </a:r>
            <a:r>
              <a:rPr lang="ko-KR" altLang="en-US" sz="1400" dirty="0" err="1">
                <a:solidFill>
                  <a:srgbClr val="0070C0"/>
                </a:solidFill>
              </a:rPr>
              <a:t>계수값들을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 err="1">
                <a:solidFill>
                  <a:srgbClr val="0070C0"/>
                </a:solidFill>
              </a:rPr>
              <a:t>DataFrame</a:t>
            </a:r>
            <a:r>
              <a:rPr lang="ko-KR" altLang="en-US" sz="1400" dirty="0">
                <a:solidFill>
                  <a:srgbClr val="0070C0"/>
                </a:solidFill>
              </a:rPr>
              <a:t>으로 반환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get_linear_reg_eval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model_name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params</a:t>
            </a:r>
            <a:r>
              <a:rPr lang="en-US" altLang="ko-KR" sz="1400" dirty="0"/>
              <a:t>=None, </a:t>
            </a:r>
            <a:r>
              <a:rPr lang="en-US" altLang="ko-KR" sz="1400" dirty="0" err="1"/>
              <a:t>X_data_n</a:t>
            </a:r>
            <a:r>
              <a:rPr lang="en-US" altLang="ko-KR" sz="1400" dirty="0"/>
              <a:t>=None, </a:t>
            </a:r>
            <a:r>
              <a:rPr lang="en-US" altLang="ko-KR" sz="1400" dirty="0" err="1"/>
              <a:t>y_target_n</a:t>
            </a:r>
            <a:r>
              <a:rPr lang="en-US" altLang="ko-KR" sz="1400" dirty="0"/>
              <a:t>=None,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                verbose=True, </a:t>
            </a:r>
            <a:r>
              <a:rPr lang="en-US" altLang="ko-KR" sz="1400" dirty="0" err="1"/>
              <a:t>return_coeff</a:t>
            </a:r>
            <a:r>
              <a:rPr lang="en-US" altLang="ko-KR" sz="1400" dirty="0"/>
              <a:t>=True):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coeff_df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pd.DataFrame</a:t>
            </a:r>
            <a:r>
              <a:rPr lang="en-US" altLang="ko-KR" sz="1400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if verbose : print('####### ', </a:t>
            </a:r>
            <a:r>
              <a:rPr lang="en-US" altLang="ko-KR" sz="1400" dirty="0" err="1"/>
              <a:t>model_name</a:t>
            </a:r>
            <a:r>
              <a:rPr lang="en-US" altLang="ko-KR" sz="1400" dirty="0"/>
              <a:t> , '#######')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for </a:t>
            </a:r>
            <a:r>
              <a:rPr lang="en-US" altLang="ko-KR" sz="1400" dirty="0" err="1"/>
              <a:t>param</a:t>
            </a:r>
            <a:r>
              <a:rPr lang="en-US" altLang="ko-KR" sz="1400" dirty="0"/>
              <a:t> in </a:t>
            </a:r>
            <a:r>
              <a:rPr lang="en-US" altLang="ko-KR" sz="1400" dirty="0" err="1"/>
              <a:t>params</a:t>
            </a:r>
            <a:r>
              <a:rPr lang="en-US" altLang="ko-KR" sz="14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if </a:t>
            </a:r>
            <a:r>
              <a:rPr lang="en-US" altLang="ko-KR" sz="1400" dirty="0" err="1"/>
              <a:t>model_name</a:t>
            </a:r>
            <a:r>
              <a:rPr lang="en-US" altLang="ko-KR" sz="1400" dirty="0"/>
              <a:t> =='Ridge': model = Ridge(alpha=</a:t>
            </a:r>
            <a:r>
              <a:rPr lang="en-US" altLang="ko-KR" sz="1400" dirty="0" err="1"/>
              <a:t>param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elif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model_name</a:t>
            </a:r>
            <a:r>
              <a:rPr lang="en-US" altLang="ko-KR" sz="1400" dirty="0"/>
              <a:t> =='Lasso': model = Lasso(alpha=</a:t>
            </a:r>
            <a:r>
              <a:rPr lang="en-US" altLang="ko-KR" sz="1400" dirty="0" err="1"/>
              <a:t>param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elif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model_name</a:t>
            </a:r>
            <a:r>
              <a:rPr lang="en-US" altLang="ko-KR" sz="1400" dirty="0"/>
              <a:t> =='</a:t>
            </a:r>
            <a:r>
              <a:rPr lang="en-US" altLang="ko-KR" sz="1400" dirty="0" err="1"/>
              <a:t>ElasticNet</a:t>
            </a:r>
            <a:r>
              <a:rPr lang="en-US" altLang="ko-KR" sz="1400" dirty="0"/>
              <a:t>': model = </a:t>
            </a:r>
            <a:r>
              <a:rPr lang="en-US" altLang="ko-KR" sz="1400" dirty="0" err="1"/>
              <a:t>ElasticNet</a:t>
            </a:r>
            <a:r>
              <a:rPr lang="en-US" altLang="ko-KR" sz="1400" dirty="0"/>
              <a:t>(alpha=</a:t>
            </a:r>
            <a:r>
              <a:rPr lang="en-US" altLang="ko-KR" sz="1400" dirty="0" err="1"/>
              <a:t>param</a:t>
            </a:r>
            <a:r>
              <a:rPr lang="en-US" altLang="ko-KR" sz="1400" dirty="0"/>
              <a:t>, l1_ratio=0.7)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neg_mse_scores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cross_val_score</a:t>
            </a:r>
            <a:r>
              <a:rPr lang="en-US" altLang="ko-KR" sz="1400" dirty="0"/>
              <a:t>(model, </a:t>
            </a:r>
            <a:r>
              <a:rPr lang="en-US" altLang="ko-KR" sz="1400" dirty="0" err="1"/>
              <a:t>X_data_n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y_target_n</a:t>
            </a:r>
            <a:r>
              <a:rPr lang="en-US" altLang="ko-KR" sz="1400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                                       scoring="</a:t>
            </a:r>
            <a:r>
              <a:rPr lang="en-US" altLang="ko-KR" sz="1400" dirty="0" err="1"/>
              <a:t>neg_mean_squared_error</a:t>
            </a:r>
            <a:r>
              <a:rPr lang="en-US" altLang="ko-KR" sz="1400" dirty="0"/>
              <a:t>", cv = 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avg_rmse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np.mean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np.sqrt</a:t>
            </a:r>
            <a:r>
              <a:rPr lang="en-US" altLang="ko-KR" sz="1400" dirty="0"/>
              <a:t>(-1 * </a:t>
            </a:r>
            <a:r>
              <a:rPr lang="en-US" altLang="ko-KR" sz="1400" dirty="0" err="1"/>
              <a:t>neg_mse_scores</a:t>
            </a:r>
            <a:r>
              <a:rPr lang="en-US" altLang="ko-KR" sz="1400" dirty="0"/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print('alpha {0}</a:t>
            </a:r>
            <a:r>
              <a:rPr lang="ko-KR" altLang="en-US" sz="1400" dirty="0"/>
              <a:t>일 때 </a:t>
            </a:r>
            <a:r>
              <a:rPr lang="en-US" altLang="ko-KR" sz="1400" dirty="0"/>
              <a:t>5 </a:t>
            </a:r>
            <a:r>
              <a:rPr lang="ko-KR" altLang="en-US" sz="1400" dirty="0" err="1"/>
              <a:t>폴드</a:t>
            </a:r>
            <a:r>
              <a:rPr lang="ko-KR" altLang="en-US" sz="1400" dirty="0"/>
              <a:t> 세트의 평균 </a:t>
            </a:r>
            <a:r>
              <a:rPr lang="en-US" altLang="ko-KR" sz="1400" dirty="0"/>
              <a:t>RMSE: {1:.3f} '.format(</a:t>
            </a:r>
            <a:r>
              <a:rPr lang="en-US" altLang="ko-KR" sz="1400" dirty="0" err="1"/>
              <a:t>param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avg_rmse</a:t>
            </a:r>
            <a:r>
              <a:rPr lang="en-US" altLang="ko-KR" sz="1400" dirty="0"/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en-US" altLang="ko-KR" sz="1400" dirty="0" err="1">
                <a:solidFill>
                  <a:srgbClr val="0070C0"/>
                </a:solidFill>
              </a:rPr>
              <a:t>cross_val_score</a:t>
            </a:r>
            <a:r>
              <a:rPr lang="ko-KR" altLang="en-US" sz="1400" dirty="0">
                <a:solidFill>
                  <a:srgbClr val="0070C0"/>
                </a:solidFill>
              </a:rPr>
              <a:t>는 </a:t>
            </a:r>
            <a:r>
              <a:rPr lang="en-US" altLang="ko-KR" sz="1400" dirty="0">
                <a:solidFill>
                  <a:srgbClr val="0070C0"/>
                </a:solidFill>
              </a:rPr>
              <a:t>evaluation metric</a:t>
            </a:r>
            <a:r>
              <a:rPr lang="ko-KR" altLang="en-US" sz="1400" dirty="0">
                <a:solidFill>
                  <a:srgbClr val="0070C0"/>
                </a:solidFill>
              </a:rPr>
              <a:t>만 반환하므로 모델을 다시 학습하여 회귀 계수 추출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        </a:t>
            </a:r>
            <a:r>
              <a:rPr lang="en-US" altLang="ko-KR" sz="1400" dirty="0" err="1"/>
              <a:t>model.fit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X_data_n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y_target_n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if </a:t>
            </a:r>
            <a:r>
              <a:rPr lang="en-US" altLang="ko-KR" sz="1400" dirty="0" err="1"/>
              <a:t>return_coeff</a:t>
            </a:r>
            <a:r>
              <a:rPr lang="en-US" altLang="ko-KR" sz="14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>
                <a:solidFill>
                  <a:srgbClr val="0070C0"/>
                </a:solidFill>
              </a:rPr>
              <a:t># alpha</a:t>
            </a:r>
            <a:r>
              <a:rPr lang="ko-KR" altLang="en-US" sz="1400" dirty="0">
                <a:solidFill>
                  <a:srgbClr val="0070C0"/>
                </a:solidFill>
              </a:rPr>
              <a:t>에 따른 </a:t>
            </a:r>
            <a:r>
              <a:rPr lang="ko-KR" altLang="en-US" sz="1400" dirty="0" err="1">
                <a:solidFill>
                  <a:srgbClr val="0070C0"/>
                </a:solidFill>
              </a:rPr>
              <a:t>피처별</a:t>
            </a:r>
            <a:r>
              <a:rPr lang="ko-KR" altLang="en-US" sz="1400" dirty="0">
                <a:solidFill>
                  <a:srgbClr val="0070C0"/>
                </a:solidFill>
              </a:rPr>
              <a:t> 회귀 계수를 </a:t>
            </a:r>
            <a:r>
              <a:rPr lang="en-US" altLang="ko-KR" sz="1400" dirty="0">
                <a:solidFill>
                  <a:srgbClr val="0070C0"/>
                </a:solidFill>
              </a:rPr>
              <a:t>Series</a:t>
            </a:r>
            <a:r>
              <a:rPr lang="ko-KR" altLang="en-US" sz="1400" dirty="0">
                <a:solidFill>
                  <a:srgbClr val="0070C0"/>
                </a:solidFill>
              </a:rPr>
              <a:t>로 변환하고 이를 </a:t>
            </a:r>
            <a:r>
              <a:rPr lang="en-US" altLang="ko-KR" sz="1400" dirty="0" err="1">
                <a:solidFill>
                  <a:srgbClr val="0070C0"/>
                </a:solidFill>
              </a:rPr>
              <a:t>DataFrame</a:t>
            </a:r>
            <a:r>
              <a:rPr lang="ko-KR" altLang="en-US" sz="1400" dirty="0">
                <a:solidFill>
                  <a:srgbClr val="0070C0"/>
                </a:solidFill>
              </a:rPr>
              <a:t>의 </a:t>
            </a:r>
            <a:r>
              <a:rPr lang="ko-KR" altLang="en-US" sz="1400" dirty="0" err="1">
                <a:solidFill>
                  <a:srgbClr val="0070C0"/>
                </a:solidFill>
              </a:rPr>
              <a:t>컬럼으로</a:t>
            </a:r>
            <a:r>
              <a:rPr lang="ko-KR" altLang="en-US" sz="1400" dirty="0">
                <a:solidFill>
                  <a:srgbClr val="0070C0"/>
                </a:solidFill>
              </a:rPr>
              <a:t> 추가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coeff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pd.Series</a:t>
            </a:r>
            <a:r>
              <a:rPr lang="en-US" altLang="ko-KR" sz="1400" dirty="0"/>
              <a:t>(data=</a:t>
            </a:r>
            <a:r>
              <a:rPr lang="en-US" altLang="ko-KR" sz="1400" dirty="0" err="1"/>
              <a:t>model.coef</a:t>
            </a:r>
            <a:r>
              <a:rPr lang="en-US" altLang="ko-KR" sz="1400" dirty="0"/>
              <a:t>_ , index=</a:t>
            </a:r>
            <a:r>
              <a:rPr lang="en-US" altLang="ko-KR" sz="1400" dirty="0" err="1"/>
              <a:t>X_data_n.columns</a:t>
            </a:r>
            <a:r>
              <a:rPr lang="en-US" altLang="ko-KR" sz="1400" dirty="0"/>
              <a:t>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colname</a:t>
            </a:r>
            <a:r>
              <a:rPr lang="en-US" altLang="ko-KR" sz="1400" dirty="0"/>
              <a:t>='alpha:'+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param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coeff_df</a:t>
            </a:r>
            <a:r>
              <a:rPr lang="en-US" altLang="ko-KR" sz="1400" dirty="0"/>
              <a:t>[</a:t>
            </a:r>
            <a:r>
              <a:rPr lang="en-US" altLang="ko-KR" sz="1400" dirty="0" err="1"/>
              <a:t>colname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coeff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return </a:t>
            </a:r>
            <a:r>
              <a:rPr lang="en-US" altLang="ko-KR" sz="1400" dirty="0" err="1"/>
              <a:t>coeff_df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end of </a:t>
            </a:r>
            <a:r>
              <a:rPr lang="en-US" altLang="ko-KR" sz="1400" dirty="0" err="1">
                <a:solidFill>
                  <a:srgbClr val="0070C0"/>
                </a:solidFill>
              </a:rPr>
              <a:t>get_linear_regre_eval</a:t>
            </a:r>
            <a:endParaRPr lang="en-US" altLang="ko-KR" sz="1400" dirty="0">
              <a:solidFill>
                <a:srgbClr val="0070C0"/>
              </a:solidFill>
            </a:endParaRP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5987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Regularized Linear Models – Lasso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205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838" y="736155"/>
            <a:ext cx="8196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 err="1"/>
              <a:t>라쏘에</a:t>
            </a:r>
            <a:r>
              <a:rPr lang="ko-KR" altLang="en-US" sz="1400" dirty="0"/>
              <a:t> 사용될 </a:t>
            </a:r>
            <a:r>
              <a:rPr lang="en-US" altLang="ko-KR" sz="1400" dirty="0"/>
              <a:t>alpha </a:t>
            </a:r>
            <a:r>
              <a:rPr lang="ko-KR" altLang="en-US" sz="1400" dirty="0" err="1"/>
              <a:t>파라미터의</a:t>
            </a:r>
            <a:r>
              <a:rPr lang="ko-KR" altLang="en-US" sz="1400" dirty="0"/>
              <a:t> 값들을 정의하고 </a:t>
            </a:r>
            <a:r>
              <a:rPr lang="en-US" altLang="ko-KR" sz="1400" dirty="0" err="1"/>
              <a:t>get_linear_reg_eval</a:t>
            </a:r>
            <a:r>
              <a:rPr lang="en-US" altLang="ko-KR" sz="1400" dirty="0"/>
              <a:t>() </a:t>
            </a:r>
            <a:r>
              <a:rPr lang="ko-KR" altLang="en-US" sz="1400" dirty="0"/>
              <a:t>함수 호출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lasso_alphas</a:t>
            </a:r>
            <a:r>
              <a:rPr lang="en-US" altLang="ko-KR" sz="1400" dirty="0"/>
              <a:t> = [ 0.07, 0.1, 0.5, 1, 3]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coeff_lasso_df</a:t>
            </a:r>
            <a:r>
              <a:rPr lang="en-US" altLang="ko-KR" sz="1400" dirty="0"/>
              <a:t> =</a:t>
            </a:r>
            <a:r>
              <a:rPr lang="en-US" altLang="ko-KR" sz="1400" dirty="0" err="1"/>
              <a:t>get_linear_reg_eval</a:t>
            </a:r>
            <a:r>
              <a:rPr lang="en-US" altLang="ko-KR" sz="1400" dirty="0"/>
              <a:t>('Lasso', </a:t>
            </a:r>
            <a:r>
              <a:rPr lang="en-US" altLang="ko-KR" sz="1400" dirty="0" err="1"/>
              <a:t>params</a:t>
            </a:r>
            <a:r>
              <a:rPr lang="en-US" altLang="ko-KR" sz="1400" dirty="0"/>
              <a:t>=</a:t>
            </a:r>
            <a:r>
              <a:rPr lang="en-US" altLang="ko-KR" sz="1400" dirty="0" err="1"/>
              <a:t>lasso_alphas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X_data_n</a:t>
            </a:r>
            <a:r>
              <a:rPr lang="en-US" altLang="ko-KR" sz="1400" dirty="0"/>
              <a:t>=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y_target_n</a:t>
            </a:r>
            <a:r>
              <a:rPr lang="en-US" altLang="ko-KR" sz="1400" dirty="0"/>
              <a:t>=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)</a:t>
            </a: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5987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Regularized Linear Models – Lasso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838" y="3186355"/>
            <a:ext cx="8196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반환된 </a:t>
            </a:r>
            <a:r>
              <a:rPr lang="en-US" altLang="ko-KR" sz="1400" dirty="0" err="1"/>
              <a:t>coeff_lasso_df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첫번째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컬럼순으로</a:t>
            </a:r>
            <a:r>
              <a:rPr lang="ko-KR" altLang="en-US" sz="1400" dirty="0"/>
              <a:t> 내림차순 정렬하여 회귀계수 </a:t>
            </a:r>
            <a:r>
              <a:rPr lang="en-US" altLang="ko-KR" sz="1400" dirty="0" err="1"/>
              <a:t>DataFrame</a:t>
            </a:r>
            <a:r>
              <a:rPr lang="ko-KR" altLang="en-US" sz="1400" dirty="0"/>
              <a:t>출력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sort_column</a:t>
            </a:r>
            <a:r>
              <a:rPr lang="en-US" altLang="ko-KR" sz="1400" dirty="0"/>
              <a:t> = 'alpha:'+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lasso_alphas</a:t>
            </a:r>
            <a:r>
              <a:rPr lang="en-US" altLang="ko-KR" sz="1400" dirty="0"/>
              <a:t>[0])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coeff_lasso_df.sort_values</a:t>
            </a:r>
            <a:r>
              <a:rPr lang="en-US" altLang="ko-KR" sz="1400" dirty="0"/>
              <a:t>(by=</a:t>
            </a:r>
            <a:r>
              <a:rPr lang="en-US" altLang="ko-KR" sz="1400" dirty="0" err="1"/>
              <a:t>sort_column</a:t>
            </a:r>
            <a:r>
              <a:rPr lang="en-US" altLang="ko-KR" sz="1400" dirty="0"/>
              <a:t>, ascending=False)</a:t>
            </a:r>
            <a:endParaRPr lang="en-US" altLang="ko-KR" sz="1400" dirty="0">
              <a:solidFill>
                <a:srgbClr val="0070C0"/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4" y="1690262"/>
            <a:ext cx="2847319" cy="88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7838" y="2599056"/>
            <a:ext cx="819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print(</a:t>
            </a:r>
            <a:r>
              <a:rPr lang="en-US" altLang="ko-KR" sz="1400" dirty="0" err="1"/>
              <a:t>lasso_alphas</a:t>
            </a:r>
            <a:r>
              <a:rPr lang="en-US" altLang="ko-KR" sz="1400" dirty="0"/>
              <a:t>)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4" y="2906833"/>
            <a:ext cx="1656083" cy="26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4" y="3922943"/>
            <a:ext cx="3225829" cy="287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716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7188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Regularized Linear Models – </a:t>
            </a:r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엘라스틱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727" y="829868"/>
            <a:ext cx="831349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L2 </a:t>
            </a:r>
            <a:r>
              <a:rPr lang="ko-KR" altLang="en-US" dirty="0"/>
              <a:t>규제와 </a:t>
            </a:r>
            <a:r>
              <a:rPr lang="en-US" altLang="ko-KR" dirty="0"/>
              <a:t>L1 </a:t>
            </a:r>
            <a:r>
              <a:rPr lang="ko-KR" altLang="en-US" dirty="0"/>
              <a:t>규제를 결합한 회귀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라쏘</a:t>
            </a:r>
            <a:r>
              <a:rPr lang="ko-KR" altLang="en-US" dirty="0"/>
              <a:t> 회귀의 </a:t>
            </a:r>
            <a:r>
              <a:rPr lang="en-US" altLang="ko-KR" dirty="0"/>
              <a:t>L1 </a:t>
            </a:r>
            <a:r>
              <a:rPr lang="ko-KR" altLang="en-US" dirty="0"/>
              <a:t>규제는 피처들의 회귀계수를 </a:t>
            </a:r>
            <a:r>
              <a:rPr lang="en-US" altLang="ko-KR" dirty="0"/>
              <a:t>0</a:t>
            </a:r>
            <a:r>
              <a:rPr lang="ko-KR" altLang="en-US" dirty="0"/>
              <a:t>으로 만드는 성향이 강한데 이를 완화시키기 위해 </a:t>
            </a:r>
            <a:r>
              <a:rPr lang="en-US" altLang="ko-KR" dirty="0"/>
              <a:t>L2 </a:t>
            </a:r>
            <a:r>
              <a:rPr lang="ko-KR" altLang="en-US" dirty="0"/>
              <a:t>규제를 </a:t>
            </a:r>
            <a:r>
              <a:rPr lang="ko-KR" altLang="en-US" dirty="0" err="1"/>
              <a:t>라쏘</a:t>
            </a:r>
            <a:r>
              <a:rPr lang="ko-KR" altLang="en-US" dirty="0"/>
              <a:t> 회귀에 추가한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단점은 </a:t>
            </a:r>
            <a:r>
              <a:rPr lang="en-US" altLang="ko-KR" dirty="0"/>
              <a:t>L2</a:t>
            </a:r>
            <a:r>
              <a:rPr lang="ko-KR" altLang="en-US" dirty="0"/>
              <a:t>과 </a:t>
            </a:r>
            <a:r>
              <a:rPr lang="en-US" altLang="ko-KR" dirty="0"/>
              <a:t>L2 </a:t>
            </a:r>
            <a:r>
              <a:rPr lang="ko-KR" altLang="en-US" dirty="0"/>
              <a:t>규제를 결합하여 수행시간이 오래 걸림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주요 </a:t>
            </a:r>
            <a:r>
              <a:rPr lang="ko-KR" altLang="en-US" dirty="0" err="1"/>
              <a:t>파라메타는</a:t>
            </a:r>
            <a:r>
              <a:rPr lang="ko-KR" altLang="en-US" dirty="0"/>
              <a:t> </a:t>
            </a:r>
            <a:r>
              <a:rPr lang="en-US" altLang="ko-KR" dirty="0"/>
              <a:t>alpha(</a:t>
            </a:r>
            <a:r>
              <a:rPr lang="ko-KR" altLang="en-US" dirty="0" err="1"/>
              <a:t>리찌와</a:t>
            </a:r>
            <a:r>
              <a:rPr lang="ko-KR" altLang="en-US" dirty="0"/>
              <a:t> </a:t>
            </a:r>
            <a:r>
              <a:rPr lang="ko-KR" altLang="en-US" dirty="0" err="1"/>
              <a:t>라소의</a:t>
            </a:r>
            <a:r>
              <a:rPr lang="ko-KR" altLang="en-US" dirty="0"/>
              <a:t> </a:t>
            </a:r>
            <a:r>
              <a:rPr lang="en-US" altLang="ko-KR" dirty="0" err="1"/>
              <a:t>appha</a:t>
            </a:r>
            <a:r>
              <a:rPr lang="en-US" altLang="ko-KR" dirty="0"/>
              <a:t> </a:t>
            </a:r>
            <a:r>
              <a:rPr lang="ko-KR" altLang="en-US" dirty="0"/>
              <a:t>값과 다름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l1_ratio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l1_ratio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이면 </a:t>
            </a:r>
            <a:r>
              <a:rPr lang="en-US" altLang="ko-KR" dirty="0"/>
              <a:t>L2 </a:t>
            </a:r>
            <a:r>
              <a:rPr lang="ko-KR" altLang="en-US" dirty="0"/>
              <a:t>규제인 </a:t>
            </a:r>
            <a:r>
              <a:rPr lang="ko-KR" altLang="en-US" dirty="0" err="1"/>
              <a:t>라쏘</a:t>
            </a:r>
            <a:r>
              <a:rPr lang="ko-KR" altLang="en-US" dirty="0"/>
              <a:t> 회귀와 동일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l1_ratio</a:t>
            </a:r>
            <a:r>
              <a:rPr lang="ko-KR" altLang="en-US" dirty="0"/>
              <a:t> 가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en-US" altLang="ko-KR" dirty="0"/>
              <a:t>L1 </a:t>
            </a:r>
            <a:r>
              <a:rPr lang="ko-KR" altLang="en-US" dirty="0"/>
              <a:t>규제인 </a:t>
            </a:r>
            <a:r>
              <a:rPr lang="ko-KR" altLang="en-US" dirty="0" err="1"/>
              <a:t>리찌</a:t>
            </a:r>
            <a:r>
              <a:rPr lang="ko-KR" altLang="en-US" dirty="0"/>
              <a:t> 회귀와 동일</a:t>
            </a:r>
          </a:p>
        </p:txBody>
      </p:sp>
    </p:spTree>
    <p:extLst>
      <p:ext uri="{BB962C8B-B14F-4D97-AF65-F5344CB8AC3E}">
        <p14:creationId xmlns:p14="http://schemas.microsoft.com/office/powerpoint/2010/main" val="3459883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7838" y="2797776"/>
            <a:ext cx="819637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반환된 </a:t>
            </a:r>
            <a:r>
              <a:rPr lang="en-US" altLang="ko-KR" sz="1400" dirty="0" err="1"/>
              <a:t>coeff_elastic_df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첫번째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컬럼순으로</a:t>
            </a:r>
            <a:r>
              <a:rPr lang="ko-KR" altLang="en-US" sz="1400" dirty="0"/>
              <a:t> 내림차순 정렬하여 회귀계수 </a:t>
            </a:r>
            <a:r>
              <a:rPr lang="en-US" altLang="ko-KR" sz="1400" dirty="0" err="1"/>
              <a:t>DataFrame</a:t>
            </a:r>
            <a:r>
              <a:rPr lang="ko-KR" altLang="en-US" sz="1400" dirty="0"/>
              <a:t>출력</a:t>
            </a:r>
          </a:p>
          <a:p>
            <a:pPr marL="0" indent="0">
              <a:buNone/>
            </a:pPr>
            <a:r>
              <a:rPr lang="en-US" altLang="ko-KR" sz="1400" dirty="0" err="1"/>
              <a:t>sort_column</a:t>
            </a:r>
            <a:r>
              <a:rPr lang="en-US" altLang="ko-KR" sz="1400" dirty="0"/>
              <a:t> = 'alpha:'+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elastic_alphas</a:t>
            </a:r>
            <a:r>
              <a:rPr lang="en-US" altLang="ko-KR" sz="1400" dirty="0"/>
              <a:t>[0])</a:t>
            </a:r>
          </a:p>
          <a:p>
            <a:pPr marL="0" indent="0">
              <a:buNone/>
            </a:pPr>
            <a:r>
              <a:rPr lang="en-US" altLang="ko-KR" sz="1400" dirty="0" err="1"/>
              <a:t>coeff_elastic_df.sort_values</a:t>
            </a:r>
            <a:r>
              <a:rPr lang="en-US" altLang="ko-KR" sz="1400" dirty="0"/>
              <a:t>(by=</a:t>
            </a:r>
            <a:r>
              <a:rPr lang="en-US" altLang="ko-KR" sz="1400" dirty="0" err="1"/>
              <a:t>sort_column</a:t>
            </a:r>
            <a:r>
              <a:rPr lang="en-US" altLang="ko-KR" sz="1400" dirty="0"/>
              <a:t>, ascending=False)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7838" y="593542"/>
            <a:ext cx="819637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dirty="0"/>
              <a:t># </a:t>
            </a:r>
            <a:r>
              <a:rPr lang="ko-KR" altLang="en-US" sz="1400" dirty="0" err="1"/>
              <a:t>엘라스틱넷에</a:t>
            </a:r>
            <a:r>
              <a:rPr lang="ko-KR" altLang="en-US" sz="1400" dirty="0"/>
              <a:t> 사용될 </a:t>
            </a:r>
            <a:r>
              <a:rPr lang="en-US" altLang="ko-KR" sz="1400" dirty="0"/>
              <a:t>alpha </a:t>
            </a:r>
            <a:r>
              <a:rPr lang="ko-KR" altLang="en-US" sz="1400" dirty="0" err="1"/>
              <a:t>파라미터의</a:t>
            </a:r>
            <a:r>
              <a:rPr lang="ko-KR" altLang="en-US" sz="1400" dirty="0"/>
              <a:t> 값들을 정의하고 </a:t>
            </a:r>
            <a:r>
              <a:rPr lang="en-US" altLang="ko-KR" sz="1400" dirty="0" err="1"/>
              <a:t>get_linear_reg_eval</a:t>
            </a:r>
            <a:r>
              <a:rPr lang="en-US" altLang="ko-KR" sz="1400" dirty="0"/>
              <a:t>() </a:t>
            </a:r>
            <a:r>
              <a:rPr lang="ko-KR" altLang="en-US" sz="1400" dirty="0"/>
              <a:t>함수 호출</a:t>
            </a:r>
          </a:p>
          <a:p>
            <a:pPr marL="0" indent="0">
              <a:buNone/>
            </a:pPr>
            <a:r>
              <a:rPr lang="en-US" altLang="ko-KR" sz="1400" dirty="0"/>
              <a:t># l1_ratio</a:t>
            </a:r>
            <a:r>
              <a:rPr lang="ko-KR" altLang="en-US" sz="1400" dirty="0"/>
              <a:t>는 </a:t>
            </a:r>
            <a:r>
              <a:rPr lang="en-US" altLang="ko-KR" sz="1400" dirty="0"/>
              <a:t>0.7</a:t>
            </a:r>
            <a:r>
              <a:rPr lang="ko-KR" altLang="en-US" sz="1400" dirty="0"/>
              <a:t>로 고정</a:t>
            </a:r>
          </a:p>
          <a:p>
            <a:pPr marL="0" indent="0">
              <a:buNone/>
            </a:pPr>
            <a:r>
              <a:rPr lang="en-US" altLang="ko-KR" sz="1400" dirty="0" err="1"/>
              <a:t>elastic_alphas</a:t>
            </a:r>
            <a:r>
              <a:rPr lang="en-US" altLang="ko-KR" sz="1400" dirty="0"/>
              <a:t> = [ 0.07, 0.1, 0.5, 1, 3]</a:t>
            </a:r>
          </a:p>
          <a:p>
            <a:pPr marL="0" indent="0">
              <a:buNone/>
            </a:pPr>
            <a:r>
              <a:rPr lang="en-US" altLang="ko-KR" sz="1400" dirty="0" err="1"/>
              <a:t>coeff_elastic_df</a:t>
            </a:r>
            <a:r>
              <a:rPr lang="en-US" altLang="ko-KR" sz="1400" dirty="0"/>
              <a:t> =</a:t>
            </a:r>
            <a:r>
              <a:rPr lang="en-US" altLang="ko-KR" sz="1400" dirty="0" err="1"/>
              <a:t>get_linear_reg_eval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ElasticNet</a:t>
            </a:r>
            <a:r>
              <a:rPr lang="en-US" altLang="ko-KR" sz="1400" dirty="0"/>
              <a:t>', </a:t>
            </a:r>
            <a:r>
              <a:rPr lang="en-US" altLang="ko-KR" sz="1400" dirty="0" err="1"/>
              <a:t>params</a:t>
            </a:r>
            <a:r>
              <a:rPr lang="en-US" altLang="ko-KR" sz="1400" dirty="0"/>
              <a:t>=</a:t>
            </a:r>
            <a:r>
              <a:rPr lang="en-US" altLang="ko-KR" sz="1400" dirty="0" err="1"/>
              <a:t>elastic_alphas</a:t>
            </a:r>
            <a:r>
              <a:rPr lang="en-US" altLang="ko-KR" sz="1400" dirty="0"/>
              <a:t>,                                     </a:t>
            </a:r>
          </a:p>
          <a:p>
            <a:pPr marL="0" indent="0">
              <a:buNone/>
            </a:pPr>
            <a:r>
              <a:rPr lang="en-US" altLang="ko-KR" sz="1400" dirty="0"/>
              <a:t>                                           </a:t>
            </a:r>
            <a:r>
              <a:rPr lang="en-US" altLang="ko-KR" sz="1400" dirty="0" err="1"/>
              <a:t>X_data_n</a:t>
            </a:r>
            <a:r>
              <a:rPr lang="en-US" altLang="ko-KR" sz="1400" dirty="0"/>
              <a:t>=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y_target_n</a:t>
            </a:r>
            <a:r>
              <a:rPr lang="en-US" altLang="ko-KR" sz="1400" dirty="0"/>
              <a:t>=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)</a:t>
            </a: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7188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Regularized Linear Models – </a:t>
            </a:r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엘라스틱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회귀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4" y="1830205"/>
            <a:ext cx="2970882" cy="94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32" y="3720996"/>
            <a:ext cx="3264936" cy="290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969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838" y="736155"/>
            <a:ext cx="8196379" cy="582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sklearn.preprocessing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StandardScaler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MinMaxScaler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PolynomialFeatures</a:t>
            </a:r>
            <a:endParaRPr lang="en-US" altLang="ko-KR" sz="1400" dirty="0"/>
          </a:p>
          <a:p>
            <a:pPr marL="0" indent="0">
              <a:lnSpc>
                <a:spcPct val="14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# method</a:t>
            </a:r>
            <a:r>
              <a:rPr lang="ko-KR" altLang="en-US" sz="1400" dirty="0"/>
              <a:t>는 표준 정규 분포 변환</a:t>
            </a:r>
            <a:r>
              <a:rPr lang="en-US" altLang="ko-KR" sz="1400" dirty="0"/>
              <a:t>(Standard), </a:t>
            </a:r>
            <a:r>
              <a:rPr lang="ko-KR" altLang="en-US" sz="1400" dirty="0"/>
              <a:t>최대값</a:t>
            </a:r>
            <a:r>
              <a:rPr lang="en-US" altLang="ko-KR" sz="1400" dirty="0"/>
              <a:t>/</a:t>
            </a:r>
            <a:r>
              <a:rPr lang="ko-KR" altLang="en-US" sz="1400" dirty="0"/>
              <a:t>최소값 정규화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MinMax</a:t>
            </a:r>
            <a:r>
              <a:rPr lang="en-US" altLang="ko-KR" sz="1400" dirty="0"/>
              <a:t>), </a:t>
            </a:r>
            <a:r>
              <a:rPr lang="ko-KR" altLang="en-US" sz="1400" dirty="0"/>
              <a:t>로그변환</a:t>
            </a:r>
            <a:r>
              <a:rPr lang="en-US" altLang="ko-KR" sz="1400" dirty="0"/>
              <a:t>(Log) </a:t>
            </a:r>
            <a:r>
              <a:rPr lang="ko-KR" altLang="en-US" sz="1400" dirty="0"/>
              <a:t>결정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# </a:t>
            </a:r>
            <a:r>
              <a:rPr lang="en-US" altLang="ko-KR" sz="1400" dirty="0" err="1"/>
              <a:t>p_degree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다향식</a:t>
            </a:r>
            <a:r>
              <a:rPr lang="ko-KR" altLang="en-US" sz="1400" dirty="0"/>
              <a:t> 특성을 추가할 때 적용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p_degree</a:t>
            </a:r>
            <a:r>
              <a:rPr lang="ko-KR" altLang="en-US" sz="1400" dirty="0"/>
              <a:t>는 </a:t>
            </a:r>
            <a:r>
              <a:rPr lang="en-US" altLang="ko-KR" sz="1400" dirty="0"/>
              <a:t>2</a:t>
            </a:r>
            <a:r>
              <a:rPr lang="ko-KR" altLang="en-US" sz="1400" dirty="0"/>
              <a:t>이상 부여하지 않음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 err="1"/>
              <a:t>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get_scaled_data</a:t>
            </a:r>
            <a:r>
              <a:rPr lang="en-US" altLang="ko-KR" sz="1400" dirty="0"/>
              <a:t>(method='None', </a:t>
            </a:r>
            <a:r>
              <a:rPr lang="en-US" altLang="ko-KR" sz="1400" dirty="0" err="1"/>
              <a:t>p_degree</a:t>
            </a:r>
            <a:r>
              <a:rPr lang="en-US" altLang="ko-KR" sz="1400" dirty="0"/>
              <a:t>=None, </a:t>
            </a:r>
            <a:r>
              <a:rPr lang="en-US" altLang="ko-KR" sz="1400" dirty="0" err="1"/>
              <a:t>input_data</a:t>
            </a:r>
            <a:r>
              <a:rPr lang="en-US" altLang="ko-KR" sz="1400" dirty="0"/>
              <a:t>=None):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if method == 'Standard':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scaled_data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StandardScaler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fit_transform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input_data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elif</a:t>
            </a:r>
            <a:r>
              <a:rPr lang="en-US" altLang="ko-KR" sz="1400" dirty="0"/>
              <a:t> method == '</a:t>
            </a:r>
            <a:r>
              <a:rPr lang="en-US" altLang="ko-KR" sz="1400" dirty="0" err="1"/>
              <a:t>MinMax</a:t>
            </a:r>
            <a:r>
              <a:rPr lang="en-US" altLang="ko-KR" sz="1400" dirty="0"/>
              <a:t>':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scaled_data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MinMaxScaler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fit_transform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input_data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elif</a:t>
            </a:r>
            <a:r>
              <a:rPr lang="en-US" altLang="ko-KR" sz="1400" dirty="0"/>
              <a:t> method == 'Log':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scaled_data</a:t>
            </a:r>
            <a:r>
              <a:rPr lang="en-US" altLang="ko-KR" sz="1400" dirty="0"/>
              <a:t> = np.log1p(</a:t>
            </a:r>
            <a:r>
              <a:rPr lang="en-US" altLang="ko-KR" sz="1400" dirty="0" err="1"/>
              <a:t>input_data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else: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scaled_data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input_data</a:t>
            </a:r>
            <a:endParaRPr lang="en-US" altLang="ko-KR" sz="1400" dirty="0"/>
          </a:p>
          <a:p>
            <a:pPr marL="0" indent="0">
              <a:lnSpc>
                <a:spcPct val="14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if </a:t>
            </a:r>
            <a:r>
              <a:rPr lang="en-US" altLang="ko-KR" sz="1400" dirty="0" err="1"/>
              <a:t>p_degree</a:t>
            </a:r>
            <a:r>
              <a:rPr lang="en-US" altLang="ko-KR" sz="1400" dirty="0"/>
              <a:t> != None: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scaled_data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PolynomialFeatures</a:t>
            </a:r>
            <a:r>
              <a:rPr lang="en-US" altLang="ko-KR" sz="1400" dirty="0"/>
              <a:t>(degree=</a:t>
            </a:r>
            <a:r>
              <a:rPr lang="en-US" altLang="ko-KR" sz="1400" dirty="0" err="1"/>
              <a:t>p_degree</a:t>
            </a:r>
            <a:r>
              <a:rPr lang="en-US" altLang="ko-KR" sz="1400" dirty="0"/>
              <a:t>,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                                     </a:t>
            </a:r>
            <a:r>
              <a:rPr lang="en-US" altLang="ko-KR" sz="1400" dirty="0" err="1"/>
              <a:t>include_bias</a:t>
            </a:r>
            <a:r>
              <a:rPr lang="en-US" altLang="ko-KR" sz="1400" dirty="0"/>
              <a:t>=False).</a:t>
            </a:r>
            <a:r>
              <a:rPr lang="en-US" altLang="ko-KR" sz="1400" dirty="0" err="1"/>
              <a:t>fit_transform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scaled_data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sz="1400" dirty="0"/>
              <a:t>    return </a:t>
            </a:r>
            <a:r>
              <a:rPr lang="en-US" altLang="ko-KR" sz="1400" dirty="0" err="1"/>
              <a:t>scaled_data</a:t>
            </a:r>
            <a:endParaRPr lang="en-US" altLang="ko-KR" sz="1400" dirty="0"/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6902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선형 회귀 모델을 위한 데이터 변환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-Scaler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867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838" y="736155"/>
            <a:ext cx="81963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Ridge</a:t>
            </a:r>
            <a:r>
              <a:rPr lang="ko-KR" altLang="en-US" sz="1400" dirty="0"/>
              <a:t>의 </a:t>
            </a:r>
            <a:r>
              <a:rPr lang="en-US" altLang="ko-KR" sz="1400" dirty="0"/>
              <a:t>alpha</a:t>
            </a:r>
            <a:r>
              <a:rPr lang="ko-KR" altLang="en-US" sz="1400" dirty="0"/>
              <a:t>값을 다르게 적용하고 다양한 데이터 변환방법에 따른 </a:t>
            </a:r>
            <a:r>
              <a:rPr lang="en-US" altLang="ko-KR" sz="1400" dirty="0"/>
              <a:t>RMSE </a:t>
            </a:r>
            <a:r>
              <a:rPr lang="ko-KR" altLang="en-US" sz="1400" dirty="0"/>
              <a:t>추출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alphas = [0.1, 1, 10, 100]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</a:t>
            </a:r>
            <a:r>
              <a:rPr lang="ko-KR" altLang="en-US" sz="1400" dirty="0"/>
              <a:t>변환 방법은 모두 </a:t>
            </a:r>
            <a:r>
              <a:rPr lang="en-US" altLang="ko-KR" sz="1400" dirty="0"/>
              <a:t>6</a:t>
            </a:r>
            <a:r>
              <a:rPr lang="ko-KR" altLang="en-US" sz="1400" dirty="0"/>
              <a:t>개</a:t>
            </a:r>
            <a:r>
              <a:rPr lang="en-US" altLang="ko-KR" sz="1400" dirty="0"/>
              <a:t>, </a:t>
            </a:r>
            <a:r>
              <a:rPr lang="ko-KR" altLang="en-US" sz="1400" dirty="0"/>
              <a:t>원본 그대로</a:t>
            </a:r>
            <a:r>
              <a:rPr lang="en-US" altLang="ko-KR" sz="1400" dirty="0"/>
              <a:t>, </a:t>
            </a:r>
            <a:r>
              <a:rPr lang="ko-KR" altLang="en-US" sz="1400" dirty="0"/>
              <a:t>표준정규분포</a:t>
            </a:r>
            <a:r>
              <a:rPr lang="en-US" altLang="ko-KR" sz="1400" dirty="0"/>
              <a:t>, </a:t>
            </a:r>
            <a:r>
              <a:rPr lang="ko-KR" altLang="en-US" sz="1400" dirty="0"/>
              <a:t>표준정규분포</a:t>
            </a:r>
            <a:r>
              <a:rPr lang="en-US" altLang="ko-KR" sz="1400" dirty="0"/>
              <a:t>+</a:t>
            </a:r>
            <a:r>
              <a:rPr lang="ko-KR" altLang="en-US" sz="1400" dirty="0"/>
              <a:t>다항식 특성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최대</a:t>
            </a:r>
            <a:r>
              <a:rPr lang="en-US" altLang="ko-KR" sz="1400" dirty="0"/>
              <a:t>/</a:t>
            </a:r>
            <a:r>
              <a:rPr lang="ko-KR" altLang="en-US" sz="1400" dirty="0"/>
              <a:t>최소 정규화</a:t>
            </a:r>
            <a:r>
              <a:rPr lang="en-US" altLang="ko-KR" sz="1400" dirty="0"/>
              <a:t>, </a:t>
            </a:r>
            <a:r>
              <a:rPr lang="ko-KR" altLang="en-US" sz="1400" dirty="0"/>
              <a:t>최대</a:t>
            </a:r>
            <a:r>
              <a:rPr lang="en-US" altLang="ko-KR" sz="1400" dirty="0"/>
              <a:t>/</a:t>
            </a:r>
            <a:r>
              <a:rPr lang="ko-KR" altLang="en-US" sz="1400" dirty="0"/>
              <a:t>최소 정규화</a:t>
            </a:r>
            <a:r>
              <a:rPr lang="en-US" altLang="ko-KR" sz="1400" dirty="0"/>
              <a:t>+</a:t>
            </a:r>
            <a:r>
              <a:rPr lang="ko-KR" altLang="en-US" sz="1400" dirty="0"/>
              <a:t>다항식 특성</a:t>
            </a:r>
            <a:r>
              <a:rPr lang="en-US" altLang="ko-KR" sz="1400" dirty="0"/>
              <a:t>, </a:t>
            </a:r>
            <a:r>
              <a:rPr lang="ko-KR" altLang="en-US" sz="1400" dirty="0"/>
              <a:t>로그변환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scale_methods</a:t>
            </a:r>
            <a:r>
              <a:rPr lang="en-US" altLang="ko-KR" sz="1400" dirty="0"/>
              <a:t>=[(None, None), ('Standard', None), ('Standard', 2),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       ('</a:t>
            </a:r>
            <a:r>
              <a:rPr lang="en-US" altLang="ko-KR" sz="1400" dirty="0" err="1"/>
              <a:t>MinMax</a:t>
            </a:r>
            <a:r>
              <a:rPr lang="en-US" altLang="ko-KR" sz="1400" dirty="0"/>
              <a:t>', None), ('</a:t>
            </a:r>
            <a:r>
              <a:rPr lang="en-US" altLang="ko-KR" sz="1400" dirty="0" err="1"/>
              <a:t>MinMax</a:t>
            </a:r>
            <a:r>
              <a:rPr lang="en-US" altLang="ko-KR" sz="1400" dirty="0"/>
              <a:t>', 2), ('Log', None)]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for </a:t>
            </a:r>
            <a:r>
              <a:rPr lang="en-US" altLang="ko-KR" sz="1400" dirty="0" err="1"/>
              <a:t>scale_method</a:t>
            </a:r>
            <a:r>
              <a:rPr lang="en-US" altLang="ko-KR" sz="1400" dirty="0"/>
              <a:t> in </a:t>
            </a:r>
            <a:r>
              <a:rPr lang="en-US" altLang="ko-KR" sz="1400" dirty="0" err="1"/>
              <a:t>scale_methods</a:t>
            </a:r>
            <a:r>
              <a:rPr lang="en-US" altLang="ko-KR" sz="14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X_data_scaled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get_scaled_data</a:t>
            </a:r>
            <a:r>
              <a:rPr lang="en-US" altLang="ko-KR" sz="1400" dirty="0"/>
              <a:t>(method=</a:t>
            </a:r>
            <a:r>
              <a:rPr lang="en-US" altLang="ko-KR" sz="1400" dirty="0" err="1"/>
              <a:t>scale_method</a:t>
            </a:r>
            <a:r>
              <a:rPr lang="en-US" altLang="ko-KR" sz="1400" dirty="0"/>
              <a:t>[0], </a:t>
            </a:r>
            <a:r>
              <a:rPr lang="en-US" altLang="ko-KR" sz="1400" dirty="0" err="1"/>
              <a:t>p_degree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scale_method</a:t>
            </a:r>
            <a:r>
              <a:rPr lang="en-US" altLang="ko-KR" sz="1400" dirty="0"/>
              <a:t>[1],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                            </a:t>
            </a:r>
            <a:r>
              <a:rPr lang="en-US" altLang="ko-KR" sz="1400" dirty="0" err="1"/>
              <a:t>input_data</a:t>
            </a:r>
            <a:r>
              <a:rPr lang="en-US" altLang="ko-KR" sz="1400" dirty="0"/>
              <a:t>=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print(</a:t>
            </a:r>
            <a:r>
              <a:rPr lang="en-US" altLang="ko-KR" sz="1400" dirty="0" err="1"/>
              <a:t>X_data_scaled.shape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X_data.shape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print('\n## </a:t>
            </a:r>
            <a:r>
              <a:rPr lang="ko-KR" altLang="en-US" sz="1400" dirty="0"/>
              <a:t>변환 유형</a:t>
            </a:r>
            <a:r>
              <a:rPr lang="en-US" altLang="ko-KR" sz="1400" dirty="0"/>
              <a:t>:{0}, Polynomial Degree:{1}'.format(</a:t>
            </a:r>
            <a:r>
              <a:rPr lang="en-US" altLang="ko-KR" sz="1400" dirty="0" err="1"/>
              <a:t>scale_method</a:t>
            </a:r>
            <a:r>
              <a:rPr lang="en-US" altLang="ko-KR" sz="1400" dirty="0"/>
              <a:t>[0], </a:t>
            </a:r>
            <a:r>
              <a:rPr lang="en-US" altLang="ko-KR" sz="1400" dirty="0" err="1"/>
              <a:t>scale_method</a:t>
            </a:r>
            <a:r>
              <a:rPr lang="en-US" altLang="ko-KR" sz="1400" dirty="0"/>
              <a:t>[1]))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get_linear_reg_eval</a:t>
            </a:r>
            <a:r>
              <a:rPr lang="en-US" altLang="ko-KR" sz="1400" dirty="0"/>
              <a:t>('Ridge', </a:t>
            </a:r>
            <a:r>
              <a:rPr lang="en-US" altLang="ko-KR" sz="1400" dirty="0" err="1"/>
              <a:t>params</a:t>
            </a:r>
            <a:r>
              <a:rPr lang="en-US" altLang="ko-KR" sz="1400" dirty="0"/>
              <a:t>=alphas, </a:t>
            </a:r>
            <a:r>
              <a:rPr lang="en-US" altLang="ko-KR" sz="1400" dirty="0" err="1"/>
              <a:t>X_data_n</a:t>
            </a:r>
            <a:r>
              <a:rPr lang="en-US" altLang="ko-KR" sz="1400" dirty="0"/>
              <a:t>=</a:t>
            </a:r>
            <a:r>
              <a:rPr lang="en-US" altLang="ko-KR" sz="1400" dirty="0" err="1"/>
              <a:t>X_data_scaled</a:t>
            </a:r>
            <a:r>
              <a:rPr lang="en-US" altLang="ko-KR" sz="1400" dirty="0"/>
              <a:t>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                </a:t>
            </a:r>
            <a:r>
              <a:rPr lang="en-US" altLang="ko-KR" sz="1400" dirty="0" err="1"/>
              <a:t>y_target_n</a:t>
            </a:r>
            <a:r>
              <a:rPr lang="en-US" altLang="ko-KR" sz="1400" dirty="0"/>
              <a:t>=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, verbose=False, </a:t>
            </a:r>
            <a:r>
              <a:rPr lang="en-US" altLang="ko-KR" sz="1400" dirty="0" err="1"/>
              <a:t>return_coeff</a:t>
            </a:r>
            <a:r>
              <a:rPr lang="en-US" altLang="ko-KR" sz="1400" dirty="0"/>
              <a:t>=False)</a:t>
            </a:r>
          </a:p>
        </p:txBody>
      </p:sp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6902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선형 회귀 모델을 위한 데이터 변환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-Scaler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5" name="Picture 1" descr="ClipData_20200204_0034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93" y="3861476"/>
            <a:ext cx="6985468" cy="268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(Gradient Descent)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82295" y="796430"/>
                <a:ext cx="3825870" cy="3141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RSS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를 </a:t>
                </a:r>
                <a:r>
                  <a:rPr lang="ko-KR" altLang="en-US" sz="14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최소하하는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방법을 직관적으로 제공하는 뛰어난 방식</a:t>
                </a:r>
                <a:endParaRPr lang="en-US" altLang="ko-KR" sz="14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  <a:p>
                <a: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점진적으로 반복적인 계산을 통해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</m:oMath>
                </a14:m>
                <a:r>
                  <a:rPr lang="en-US" altLang="ko-KR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</a:t>
                </a:r>
                <a:r>
                  <a:rPr lang="ko-KR" altLang="en-US" sz="14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파라미터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값을 업데이트하면서 오류가 최소인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</m:oMath>
                </a14:m>
                <a:r>
                  <a:rPr lang="en-US" altLang="ko-KR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</a:t>
                </a:r>
                <a:r>
                  <a:rPr lang="ko-KR" altLang="en-US" sz="14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파라미터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값을 구하는 방식</a:t>
                </a:r>
                <a:endParaRPr lang="en-US" altLang="ko-KR" sz="14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  <a:p>
                <a: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최초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</m:oMath>
                </a14:m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에서 미분을 적용한 뒤 </a:t>
                </a:r>
                <a:r>
                  <a:rPr lang="ko-KR" altLang="en-US" sz="14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미분값이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계속 감소하는 방향으로 순차적으로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</m:oMath>
                </a14:m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값을 업데이트 </a:t>
                </a:r>
                <a:endParaRPr lang="en-US" altLang="ko-KR" sz="14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  <a:p>
                <a:pPr marL="360363" indent="-360363">
                  <a:lnSpc>
                    <a:spcPct val="13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더 이상 미분된 </a:t>
                </a:r>
                <a:r>
                  <a:rPr lang="en-US" altLang="ko-KR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1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차 함수의 기울기가 감소하지 않는 지점을 비용함수가 최소인 지점으로 간주하고 그때의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 </m:t>
                    </m:r>
                  </m:oMath>
                </a14:m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를 반환</a:t>
                </a:r>
                <a:endParaRPr lang="en-US" altLang="ko-KR" sz="14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295" y="796430"/>
                <a:ext cx="3825870" cy="3141373"/>
              </a:xfrm>
              <a:prstGeom prst="rect">
                <a:avLst/>
              </a:prstGeom>
              <a:blipFill rotWithShape="1">
                <a:blip r:embed="rId2"/>
                <a:stretch>
                  <a:fillRect l="-318" b="-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" descr="ClipData_20200204_0028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7" y="606782"/>
            <a:ext cx="4689347" cy="3419934"/>
          </a:xfrm>
          <a:prstGeom prst="rect">
            <a:avLst/>
          </a:prstGeom>
        </p:spPr>
      </p:pic>
      <p:pic>
        <p:nvPicPr>
          <p:cNvPr id="11" name="Picture 1" descr="ClipData_20200204_00284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35" y="4922818"/>
            <a:ext cx="6133718" cy="1240345"/>
          </a:xfrm>
          <a:prstGeom prst="rect">
            <a:avLst/>
          </a:prstGeom>
        </p:spPr>
      </p:pic>
      <p:pic>
        <p:nvPicPr>
          <p:cNvPr id="12" name="Picture 1" descr="ClipData_20200204_0028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896" y="4026716"/>
            <a:ext cx="3498208" cy="6693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5677" y="4612175"/>
            <a:ext cx="3825870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ko-KR" altLang="en-US" sz="14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편미분</a:t>
            </a:r>
            <a:r>
              <a:rPr lang="ko-KR" altLang="en-US" sz="14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결과</a:t>
            </a:r>
            <a:endParaRPr lang="en-US" altLang="ko-KR" sz="1400" b="1" dirty="0">
              <a:solidFill>
                <a:srgbClr val="FF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5677" y="6163163"/>
            <a:ext cx="6384022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ko-KR" altLang="en-US" sz="14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학습률</a:t>
            </a:r>
            <a:r>
              <a:rPr lang="ko-KR" altLang="en-US" sz="14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: </a:t>
            </a:r>
            <a:r>
              <a:rPr lang="ko-KR" altLang="en-US" sz="14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편미분</a:t>
            </a:r>
            <a:r>
              <a:rPr lang="ko-KR" altLang="en-US" sz="14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값이 너무 </a:t>
            </a:r>
            <a:r>
              <a:rPr lang="ko-KR" altLang="en-US" sz="14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클수</a:t>
            </a:r>
            <a:r>
              <a:rPr lang="ko-KR" altLang="en-US" sz="14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있기 때문에 사용하는 보정계수 </a:t>
            </a:r>
            <a:endParaRPr lang="en-US" altLang="ko-KR" sz="1400" b="1" dirty="0">
              <a:solidFill>
                <a:srgbClr val="FF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360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6902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선형 회귀 모델을 위한 데이터 변환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-Scaler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74" y="808444"/>
            <a:ext cx="3927451" cy="5859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616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로지스틱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회귀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727" y="688178"/>
            <a:ext cx="8313490" cy="323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선형회귀 방식을 분류에 적용한 알고리즘</a:t>
            </a:r>
            <a:endParaRPr lang="en-US" altLang="ko-KR" dirty="0"/>
          </a:p>
          <a:p>
            <a:r>
              <a:rPr lang="ko-KR" altLang="en-US" dirty="0"/>
              <a:t>회귀가 </a:t>
            </a:r>
            <a:r>
              <a:rPr lang="ko-KR" altLang="en-US" dirty="0" err="1"/>
              <a:t>선형이인가</a:t>
            </a:r>
            <a:r>
              <a:rPr lang="ko-KR" altLang="en-US" dirty="0"/>
              <a:t> 비선형인가는 독립변수가 아닌 가중치 변수에 의해서 결정됨</a:t>
            </a:r>
            <a:endParaRPr lang="en-US" altLang="ko-KR" dirty="0"/>
          </a:p>
          <a:p>
            <a:r>
              <a:rPr lang="ko-KR" altLang="en-US" dirty="0"/>
              <a:t>선형회귀와의 </a:t>
            </a:r>
            <a:r>
              <a:rPr lang="ko-KR" altLang="en-US" dirty="0" err="1"/>
              <a:t>다른점은</a:t>
            </a:r>
            <a:r>
              <a:rPr lang="ko-KR" altLang="en-US" dirty="0"/>
              <a:t> 학습을 통해 선형 함수의 회귀 </a:t>
            </a:r>
            <a:r>
              <a:rPr lang="ko-KR" altLang="en-US" dirty="0" err="1"/>
              <a:t>최적선을</a:t>
            </a:r>
            <a:r>
              <a:rPr lang="ko-KR" altLang="en-US" dirty="0"/>
              <a:t> 찾는 것이 아니라 </a:t>
            </a:r>
            <a:r>
              <a:rPr lang="ko-KR" altLang="en-US" dirty="0" err="1"/>
              <a:t>시그모이드</a:t>
            </a:r>
            <a:r>
              <a:rPr lang="en-US" altLang="ko-KR" dirty="0"/>
              <a:t>(Sigmoid) </a:t>
            </a:r>
            <a:r>
              <a:rPr lang="ko-KR" altLang="en-US" dirty="0"/>
              <a:t>함수 </a:t>
            </a:r>
            <a:r>
              <a:rPr lang="ko-KR" altLang="en-US" dirty="0" err="1"/>
              <a:t>최적선을</a:t>
            </a:r>
            <a:r>
              <a:rPr lang="ko-KR" altLang="en-US" dirty="0"/>
              <a:t> 찾고 이 함수의 </a:t>
            </a:r>
            <a:r>
              <a:rPr lang="ko-KR" altLang="en-US" dirty="0" err="1"/>
              <a:t>변환값을</a:t>
            </a:r>
            <a:r>
              <a:rPr lang="ko-KR" altLang="en-US" dirty="0"/>
              <a:t> 확률로 간주해 확률에 따른 분류를 결정</a:t>
            </a:r>
            <a:endParaRPr lang="en-US" altLang="ko-KR" dirty="0"/>
          </a:p>
          <a:p>
            <a:r>
              <a:rPr lang="ko-KR" altLang="en-US" dirty="0" err="1"/>
              <a:t>시그모이드</a:t>
            </a:r>
            <a:r>
              <a:rPr lang="ko-KR" altLang="en-US" dirty="0"/>
              <a:t> 함수는 </a:t>
            </a:r>
            <a:r>
              <a:rPr lang="en-US" altLang="ko-KR" dirty="0"/>
              <a:t>x </a:t>
            </a:r>
            <a:r>
              <a:rPr lang="ko-KR" altLang="en-US" dirty="0"/>
              <a:t>값이 </a:t>
            </a:r>
            <a:r>
              <a:rPr lang="en-US" altLang="ko-KR" dirty="0"/>
              <a:t>+, - </a:t>
            </a:r>
            <a:r>
              <a:rPr lang="ko-KR" altLang="en-US" dirty="0"/>
              <a:t>값이 무한대로 가더라도 </a:t>
            </a:r>
            <a:r>
              <a:rPr lang="en-US" altLang="ko-KR" dirty="0"/>
              <a:t>y </a:t>
            </a:r>
            <a:r>
              <a:rPr lang="ko-KR" altLang="en-US" dirty="0"/>
              <a:t>값은 항상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 값을 반환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551" y="4938534"/>
            <a:ext cx="2380170" cy="78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꺾인 연결선 5"/>
          <p:cNvCxnSpPr>
            <a:endCxn id="5" idx="1"/>
          </p:cNvCxnSpPr>
          <p:nvPr/>
        </p:nvCxnSpPr>
        <p:spPr>
          <a:xfrm rot="16200000" flipH="1">
            <a:off x="2564714" y="4643981"/>
            <a:ext cx="880846" cy="4968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5" idx="3"/>
          </p:cNvCxnSpPr>
          <p:nvPr/>
        </p:nvCxnSpPr>
        <p:spPr>
          <a:xfrm flipV="1">
            <a:off x="5633721" y="4451974"/>
            <a:ext cx="1342663" cy="8808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8" y="4160934"/>
            <a:ext cx="2730166" cy="236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142" y="4227608"/>
            <a:ext cx="2892289" cy="23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720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로지스틱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회귀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727" y="3784743"/>
            <a:ext cx="83134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/>
              <a:t>위스콘신 유방암 데이터 세트</a:t>
            </a:r>
            <a:r>
              <a:rPr lang="en-US" altLang="ko-KR" dirty="0"/>
              <a:t>(</a:t>
            </a:r>
            <a:r>
              <a:rPr lang="ko-KR" altLang="en-US" dirty="0"/>
              <a:t>데이터 로드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608" y="1948193"/>
            <a:ext cx="2380170" cy="78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꺾인 연결선 5"/>
          <p:cNvCxnSpPr>
            <a:endCxn id="5" idx="1"/>
          </p:cNvCxnSpPr>
          <p:nvPr/>
        </p:nvCxnSpPr>
        <p:spPr>
          <a:xfrm rot="16200000" flipH="1">
            <a:off x="2673771" y="1653640"/>
            <a:ext cx="880846" cy="4968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5" idx="3"/>
          </p:cNvCxnSpPr>
          <p:nvPr/>
        </p:nvCxnSpPr>
        <p:spPr>
          <a:xfrm flipV="1">
            <a:off x="5742778" y="1461633"/>
            <a:ext cx="1342663" cy="8808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5" y="1170593"/>
            <a:ext cx="2730166" cy="236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199" y="1237267"/>
            <a:ext cx="2892289" cy="23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69785" y="4276309"/>
            <a:ext cx="81963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ko-KR" altLang="en-US" sz="1400" dirty="0">
                <a:solidFill>
                  <a:srgbClr val="0070C0"/>
                </a:solidFill>
              </a:rPr>
              <a:t>데이터 로드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import pandas as </a:t>
            </a:r>
            <a:r>
              <a:rPr lang="en-US" altLang="ko-KR" sz="1400" dirty="0" err="1"/>
              <a:t>pd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matplotlib.pyplot</a:t>
            </a:r>
            <a:r>
              <a:rPr lang="en-US" altLang="ko-KR" sz="1400" dirty="0"/>
              <a:t> as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%</a:t>
            </a:r>
            <a:r>
              <a:rPr lang="en-US" altLang="ko-KR" sz="1400" dirty="0" err="1"/>
              <a:t>matplotlib</a:t>
            </a:r>
            <a:r>
              <a:rPr lang="en-US" altLang="ko-KR" sz="1400" dirty="0"/>
              <a:t> inline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sklearn.datasets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load_breast_cancer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sklearn.linear_model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LogisticRegression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cancer = </a:t>
            </a:r>
            <a:r>
              <a:rPr lang="en-US" altLang="ko-KR" sz="1400" dirty="0" err="1"/>
              <a:t>load_breast_cancer</a:t>
            </a:r>
            <a:r>
              <a:rPr lang="en-US" altLang="ko-KR" sz="1400" dirty="0"/>
              <a:t>()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727" y="640516"/>
            <a:ext cx="8313490" cy="43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 err="1"/>
              <a:t>시그모이드</a:t>
            </a:r>
            <a:r>
              <a:rPr lang="en-US" altLang="ko-KR" dirty="0"/>
              <a:t>(Sigmoid)</a:t>
            </a:r>
            <a:r>
              <a:rPr lang="ko-KR" altLang="en-US" dirty="0"/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2749381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로지스틱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회귀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727" y="688178"/>
            <a:ext cx="83134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/>
              <a:t>위스콘신 유방암 데이터 세트</a:t>
            </a:r>
            <a:r>
              <a:rPr lang="en-US" altLang="ko-KR" dirty="0"/>
              <a:t>(</a:t>
            </a:r>
            <a:r>
              <a:rPr lang="ko-KR" altLang="en-US" dirty="0"/>
              <a:t>스케일링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9784" y="1256273"/>
            <a:ext cx="81963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ko-KR" altLang="en-US" sz="1400" dirty="0">
                <a:solidFill>
                  <a:srgbClr val="0070C0"/>
                </a:solidFill>
              </a:rPr>
              <a:t>스케일링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sklearn.preprocessing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StandardScaler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sklearn.model_selection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train_test_split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en-US" altLang="ko-KR" sz="1400" dirty="0" err="1">
                <a:solidFill>
                  <a:srgbClr val="0070C0"/>
                </a:solidFill>
              </a:rPr>
              <a:t>StandardScaler</a:t>
            </a:r>
            <a:r>
              <a:rPr lang="en-US" altLang="ko-KR" sz="1400" dirty="0">
                <a:solidFill>
                  <a:srgbClr val="0070C0"/>
                </a:solidFill>
              </a:rPr>
              <a:t>( )</a:t>
            </a:r>
            <a:r>
              <a:rPr lang="ko-KR" altLang="en-US" sz="1400" dirty="0">
                <a:solidFill>
                  <a:srgbClr val="0070C0"/>
                </a:solidFill>
              </a:rPr>
              <a:t>로 평균이 </a:t>
            </a:r>
            <a:r>
              <a:rPr lang="en-US" altLang="ko-KR" sz="1400" dirty="0">
                <a:solidFill>
                  <a:srgbClr val="0070C0"/>
                </a:solidFill>
              </a:rPr>
              <a:t>0, </a:t>
            </a:r>
            <a:r>
              <a:rPr lang="ko-KR" altLang="en-US" sz="1400" dirty="0">
                <a:solidFill>
                  <a:srgbClr val="0070C0"/>
                </a:solidFill>
              </a:rPr>
              <a:t>분산 </a:t>
            </a:r>
            <a:r>
              <a:rPr lang="en-US" altLang="ko-KR" sz="1400" dirty="0">
                <a:solidFill>
                  <a:srgbClr val="0070C0"/>
                </a:solidFill>
              </a:rPr>
              <a:t>1</a:t>
            </a:r>
            <a:r>
              <a:rPr lang="ko-KR" altLang="en-US" sz="1400" dirty="0">
                <a:solidFill>
                  <a:srgbClr val="0070C0"/>
                </a:solidFill>
              </a:rPr>
              <a:t>로 데이터 분포도 변환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scaler = </a:t>
            </a:r>
            <a:r>
              <a:rPr lang="en-US" altLang="ko-KR" sz="1400" dirty="0" err="1"/>
              <a:t>StandardScaler</a:t>
            </a:r>
            <a:r>
              <a:rPr lang="en-US" altLang="ko-KR" sz="1400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data_scaled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scaler.fit_transform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cancer.data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X_train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y_train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y_test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train_test_split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data_scaled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cancer.target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test_size</a:t>
            </a:r>
            <a:r>
              <a:rPr lang="en-US" altLang="ko-KR" sz="1400" dirty="0"/>
              <a:t>=0.3, 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=0)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sklearn.metrics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accuracy_score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roc_auc_score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</a:t>
            </a:r>
            <a:r>
              <a:rPr lang="ko-KR" altLang="en-US" sz="1400" dirty="0" err="1">
                <a:solidFill>
                  <a:srgbClr val="0070C0"/>
                </a:solidFill>
              </a:rPr>
              <a:t>로지스틱</a:t>
            </a:r>
            <a:r>
              <a:rPr lang="ko-KR" altLang="en-US" sz="1400" dirty="0">
                <a:solidFill>
                  <a:srgbClr val="0070C0"/>
                </a:solidFill>
              </a:rPr>
              <a:t> 회귀를 이용하여 학습 및 예측 수행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lr_clf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LogisticRegression</a:t>
            </a:r>
            <a:r>
              <a:rPr lang="en-US" altLang="ko-KR" sz="1400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lr_clf.fit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X_train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y_train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lr_preds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lr_clf.predict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accuracy</a:t>
            </a:r>
            <a:r>
              <a:rPr lang="ko-KR" altLang="en-US" sz="1400" dirty="0">
                <a:solidFill>
                  <a:srgbClr val="0070C0"/>
                </a:solidFill>
              </a:rPr>
              <a:t>와 </a:t>
            </a:r>
            <a:r>
              <a:rPr lang="en-US" altLang="ko-KR" sz="1400" dirty="0" err="1">
                <a:solidFill>
                  <a:srgbClr val="0070C0"/>
                </a:solidFill>
              </a:rPr>
              <a:t>roc_auc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측정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print('accuracy: {:0.3f}'.format(</a:t>
            </a:r>
            <a:r>
              <a:rPr lang="en-US" altLang="ko-KR" sz="1400" dirty="0" err="1"/>
              <a:t>accuracy_score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y_test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lr_preds</a:t>
            </a:r>
            <a:r>
              <a:rPr lang="en-US" altLang="ko-KR" sz="1400" dirty="0"/>
              <a:t>)))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print('</a:t>
            </a:r>
            <a:r>
              <a:rPr lang="en-US" altLang="ko-KR" sz="1400" dirty="0" err="1"/>
              <a:t>roc_auc</a:t>
            </a:r>
            <a:r>
              <a:rPr lang="en-US" altLang="ko-KR" sz="1400" dirty="0"/>
              <a:t>: {:0.3f}'.format(</a:t>
            </a:r>
            <a:r>
              <a:rPr lang="en-US" altLang="ko-KR" sz="1400" dirty="0" err="1"/>
              <a:t>roc_auc_score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y_test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lr_preds</a:t>
            </a:r>
            <a:r>
              <a:rPr lang="en-US" altLang="ko-KR" sz="1400" dirty="0"/>
              <a:t>)))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5891288"/>
            <a:ext cx="1295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260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로지스틱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회귀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727" y="688178"/>
            <a:ext cx="83134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/>
              <a:t>위스콘신 유방암 데이터 세트</a:t>
            </a:r>
            <a:r>
              <a:rPr lang="en-US" altLang="ko-KR" dirty="0"/>
              <a:t>(</a:t>
            </a:r>
            <a:r>
              <a:rPr lang="en-US" altLang="ko-KR" dirty="0" err="1"/>
              <a:t>GridSearch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9784" y="1256273"/>
            <a:ext cx="81963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sklearn.model_selection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GridSearchCV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params</a:t>
            </a:r>
            <a:r>
              <a:rPr lang="en-US" altLang="ko-KR" sz="1400" dirty="0"/>
              <a:t>={'penalty':['l2', 'l1'],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'C':[0.01, 0.1, 1, 1, 5, 10]}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grid_clf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GridSearchCV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lr_clf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param_grid</a:t>
            </a:r>
            <a:r>
              <a:rPr lang="en-US" altLang="ko-KR" sz="1400" dirty="0"/>
              <a:t>=</a:t>
            </a:r>
            <a:r>
              <a:rPr lang="en-US" altLang="ko-KR" sz="1400" dirty="0" err="1"/>
              <a:t>params</a:t>
            </a:r>
            <a:r>
              <a:rPr lang="en-US" altLang="ko-KR" sz="1400" dirty="0"/>
              <a:t>, scoring='accuracy', cv=3 )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grid_clf.fit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data_scaled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cancer.target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print('</a:t>
            </a:r>
            <a:r>
              <a:rPr lang="ko-KR" altLang="en-US" sz="1400" dirty="0"/>
              <a:t>최적 </a:t>
            </a:r>
            <a:r>
              <a:rPr lang="ko-KR" altLang="en-US" sz="1400" dirty="0" err="1"/>
              <a:t>하이퍼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파라미터</a:t>
            </a:r>
            <a:r>
              <a:rPr lang="en-US" altLang="ko-KR" sz="1400" dirty="0"/>
              <a:t>:{0}, </a:t>
            </a:r>
            <a:r>
              <a:rPr lang="ko-KR" altLang="en-US" sz="1400" dirty="0"/>
              <a:t>최적 평균 정확도</a:t>
            </a:r>
            <a:r>
              <a:rPr lang="en-US" altLang="ko-KR" sz="1400" dirty="0"/>
              <a:t>:{1:.3f}'.format(</a:t>
            </a:r>
            <a:r>
              <a:rPr lang="en-US" altLang="ko-KR" sz="1400" dirty="0" err="1"/>
              <a:t>grid_clf.best_params</a:t>
            </a:r>
            <a:r>
              <a:rPr lang="en-US" altLang="ko-KR" sz="1400" dirty="0"/>
              <a:t>_,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                                              </a:t>
            </a:r>
            <a:r>
              <a:rPr lang="en-US" altLang="ko-KR" sz="1400" dirty="0" err="1"/>
              <a:t>grid_clf.best_score</a:t>
            </a:r>
            <a:r>
              <a:rPr lang="en-US" altLang="ko-KR" sz="1400" dirty="0"/>
              <a:t>_))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50" y="3417611"/>
            <a:ext cx="5581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184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 트리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727" y="621380"/>
            <a:ext cx="8313490" cy="155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트리 기반의 회귀</a:t>
            </a:r>
            <a:r>
              <a:rPr lang="en-US" altLang="ko-KR" dirty="0"/>
              <a:t>(</a:t>
            </a:r>
            <a:r>
              <a:rPr lang="ko-KR" altLang="en-US" dirty="0"/>
              <a:t>회귀를 위한 </a:t>
            </a:r>
            <a:r>
              <a:rPr lang="ko-KR" altLang="en-US" dirty="0" err="1"/>
              <a:t>트리를</a:t>
            </a:r>
            <a:r>
              <a:rPr lang="ko-KR" altLang="en-US" dirty="0"/>
              <a:t> 생성하고 회귀 예측을 </a:t>
            </a:r>
            <a:r>
              <a:rPr lang="ko-KR" altLang="en-US" dirty="0" err="1"/>
              <a:t>하는것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리프</a:t>
            </a:r>
            <a:r>
              <a:rPr lang="ko-KR" altLang="en-US" dirty="0"/>
              <a:t> </a:t>
            </a:r>
            <a:r>
              <a:rPr lang="ko-KR" altLang="en-US" dirty="0" err="1"/>
              <a:t>노드예서</a:t>
            </a:r>
            <a:r>
              <a:rPr lang="ko-KR" altLang="en-US" dirty="0"/>
              <a:t> 예측 결정 값을 만드는 과정의 차이</a:t>
            </a:r>
            <a:endParaRPr lang="en-US" altLang="ko-KR" dirty="0"/>
          </a:p>
          <a:p>
            <a:pPr marL="536575">
              <a:buFont typeface="Wingdings" panose="05000000000000000000" pitchFamily="2" charset="2"/>
              <a:buChar char="Ø"/>
            </a:pPr>
            <a:r>
              <a:rPr lang="ko-KR" altLang="en-US" sz="1600" dirty="0"/>
              <a:t>분류 트리 </a:t>
            </a:r>
            <a:r>
              <a:rPr lang="en-US" altLang="ko-KR" sz="1600" dirty="0"/>
              <a:t>:</a:t>
            </a:r>
            <a:r>
              <a:rPr lang="ko-KR" altLang="en-US" sz="1600" dirty="0"/>
              <a:t> 특정 클래스 레이블을 결정</a:t>
            </a:r>
            <a:endParaRPr lang="en-US" altLang="ko-KR" sz="1600" dirty="0"/>
          </a:p>
          <a:p>
            <a:pPr marL="536575">
              <a:buFont typeface="Wingdings" panose="05000000000000000000" pitchFamily="2" charset="2"/>
              <a:buChar char="Ø"/>
            </a:pPr>
            <a:r>
              <a:rPr lang="ko-KR" altLang="en-US" sz="1600" dirty="0"/>
              <a:t>회귀 트리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리프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노드가</a:t>
            </a:r>
            <a:r>
              <a:rPr lang="ko-KR" altLang="en-US" sz="1600" dirty="0"/>
              <a:t> 속한 데이터 값의 평균 값을 구해 회귀 </a:t>
            </a:r>
            <a:r>
              <a:rPr lang="ko-KR" altLang="en-US" dirty="0" err="1"/>
              <a:t>예측값을</a:t>
            </a:r>
            <a:r>
              <a:rPr lang="ko-KR" altLang="en-US" dirty="0"/>
              <a:t> 계산</a:t>
            </a:r>
            <a:endParaRPr lang="en-US" altLang="ko-KR" dirty="0"/>
          </a:p>
        </p:txBody>
      </p:sp>
      <p:pic>
        <p:nvPicPr>
          <p:cNvPr id="12" name="Picture 1" descr="ClipData_20200204_0035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43" y="3789938"/>
            <a:ext cx="2704849" cy="1681899"/>
          </a:xfrm>
          <a:prstGeom prst="rect">
            <a:avLst/>
          </a:prstGeom>
        </p:spPr>
      </p:pic>
      <p:pic>
        <p:nvPicPr>
          <p:cNvPr id="16" name="Picture 1" descr="ClipData_20200204_0035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99" y="2602263"/>
            <a:ext cx="5211646" cy="1564196"/>
          </a:xfrm>
          <a:prstGeom prst="rect">
            <a:avLst/>
          </a:prstGeom>
        </p:spPr>
      </p:pic>
      <p:pic>
        <p:nvPicPr>
          <p:cNvPr id="17" name="Picture 1" descr="ClipData_20200204_0035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513" y="4966874"/>
            <a:ext cx="5211646" cy="158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48260" y="2277132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지니계수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사용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-X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값의 균일 값 사용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50968" y="4630887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리프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노드에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소속된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X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값의 평균값 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79527" y="3451384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데이터</a:t>
            </a:r>
          </a:p>
        </p:txBody>
      </p:sp>
      <p:sp>
        <p:nvSpPr>
          <p:cNvPr id="21" name="굽은 화살표 20"/>
          <p:cNvSpPr/>
          <p:nvPr/>
        </p:nvSpPr>
        <p:spPr>
          <a:xfrm>
            <a:off x="2503707" y="3203301"/>
            <a:ext cx="718512" cy="70871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아래쪽 화살표 21"/>
          <p:cNvSpPr/>
          <p:nvPr/>
        </p:nvSpPr>
        <p:spPr>
          <a:xfrm>
            <a:off x="5808336" y="4175747"/>
            <a:ext cx="412352" cy="3861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굽은 화살표 23"/>
          <p:cNvSpPr/>
          <p:nvPr/>
        </p:nvSpPr>
        <p:spPr>
          <a:xfrm flipV="1">
            <a:off x="2503707" y="5270501"/>
            <a:ext cx="718512" cy="70871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85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 트리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727" y="738826"/>
            <a:ext cx="83134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/>
              <a:t>트리 생성이 </a:t>
            </a:r>
            <a:r>
              <a:rPr lang="en-US" altLang="ko-KR" dirty="0"/>
              <a:t>CART(</a:t>
            </a:r>
            <a:r>
              <a:rPr lang="en-US" altLang="ko-KR" dirty="0" err="1"/>
              <a:t>Clssification</a:t>
            </a:r>
            <a:r>
              <a:rPr lang="en-US" altLang="ko-KR" dirty="0"/>
              <a:t> And Regression Trees) </a:t>
            </a:r>
            <a:r>
              <a:rPr lang="ko-KR" altLang="en-US" dirty="0"/>
              <a:t>알고리즘에 기반하여 분류뿐만 아니라 회귀도 가능</a:t>
            </a:r>
            <a:endParaRPr lang="en-US" altLang="ko-KR" dirty="0"/>
          </a:p>
          <a:p>
            <a:r>
              <a:rPr lang="ko-KR" altLang="en-US" dirty="0" err="1"/>
              <a:t>결정트리</a:t>
            </a:r>
            <a:r>
              <a:rPr lang="en-US" altLang="ko-KR" dirty="0"/>
              <a:t>, </a:t>
            </a:r>
            <a:r>
              <a:rPr lang="ko-KR" altLang="en-US" dirty="0" err="1"/>
              <a:t>랜덤포레스트</a:t>
            </a:r>
            <a:r>
              <a:rPr lang="en-US" altLang="ko-KR" dirty="0"/>
              <a:t>, GBM,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클래스 제공</a:t>
            </a:r>
            <a:endParaRPr lang="en-US" altLang="ko-KR" dirty="0"/>
          </a:p>
        </p:txBody>
      </p:sp>
      <p:pic>
        <p:nvPicPr>
          <p:cNvPr id="14" name="Picture 1" descr="ClipData_20200204_0036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54" y="2617417"/>
            <a:ext cx="8297528" cy="21311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0727" y="2181464"/>
            <a:ext cx="8313490" cy="43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en-US" altLang="ko-KR" dirty="0" err="1"/>
              <a:t>sklearn</a:t>
            </a:r>
            <a:r>
              <a:rPr lang="ko-KR" altLang="en-US" dirty="0"/>
              <a:t> </a:t>
            </a:r>
            <a:r>
              <a:rPr lang="en-US" altLang="ko-KR" dirty="0"/>
              <a:t>tree based </a:t>
            </a:r>
            <a:r>
              <a:rPr lang="ko-KR" altLang="en-US" dirty="0"/>
              <a:t>회귀 </a:t>
            </a:r>
            <a:r>
              <a:rPr lang="en-US" altLang="ko-KR" dirty="0"/>
              <a:t>&amp; </a:t>
            </a:r>
            <a:r>
              <a:rPr lang="ko-KR" altLang="en-US" dirty="0"/>
              <a:t>분류 </a:t>
            </a:r>
            <a:r>
              <a:rPr lang="en-US" altLang="ko-KR" dirty="0"/>
              <a:t>Estimator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98412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 트리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예제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727" y="600109"/>
            <a:ext cx="8313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보스턴 주택 가격 데이터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r>
              <a:rPr lang="en-US" altLang="ko-KR" dirty="0"/>
              <a:t>, </a:t>
            </a:r>
            <a:r>
              <a:rPr lang="ko-KR" altLang="en-US" dirty="0" err="1"/>
              <a:t>결정트리</a:t>
            </a:r>
            <a:r>
              <a:rPr lang="en-US" altLang="ko-KR" dirty="0"/>
              <a:t>, GBM,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사용하여 예측 수행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69784" y="1500130"/>
            <a:ext cx="81963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# </a:t>
            </a:r>
            <a:r>
              <a:rPr lang="ko-KR" altLang="en-US" sz="1800" dirty="0">
                <a:solidFill>
                  <a:srgbClr val="FF0000"/>
                </a:solidFill>
              </a:rPr>
              <a:t>랜덤 </a:t>
            </a:r>
            <a:r>
              <a:rPr lang="ko-KR" altLang="en-US" sz="1800" dirty="0" err="1">
                <a:solidFill>
                  <a:srgbClr val="FF0000"/>
                </a:solidFill>
              </a:rPr>
              <a:t>포레스트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sklearn.datasets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load_boston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sklearn.model_selection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cross_val_score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sklearn.ensemble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RandomForestRegressor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import pandas as </a:t>
            </a:r>
            <a:r>
              <a:rPr lang="en-US" altLang="ko-KR" sz="1200" dirty="0" err="1"/>
              <a:t>pd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np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# </a:t>
            </a:r>
            <a:r>
              <a:rPr lang="ko-KR" altLang="en-US" sz="1200" dirty="0"/>
              <a:t>보스턴 데이터 세트 로드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boston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load_boston</a:t>
            </a:r>
            <a:r>
              <a:rPr lang="en-US" altLang="ko-KR" sz="1200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bostonDF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pd.DataFrame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boston.data</a:t>
            </a:r>
            <a:r>
              <a:rPr lang="en-US" altLang="ko-KR" sz="1200" dirty="0"/>
              <a:t>, columns = </a:t>
            </a:r>
            <a:r>
              <a:rPr lang="en-US" altLang="ko-KR" sz="1200" dirty="0" err="1"/>
              <a:t>boston.feature_names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bostonDF</a:t>
            </a:r>
            <a:r>
              <a:rPr lang="en-US" altLang="ko-KR" sz="1200" dirty="0"/>
              <a:t>['PRICE'] = </a:t>
            </a:r>
            <a:r>
              <a:rPr lang="en-US" altLang="ko-KR" sz="1200" dirty="0" err="1"/>
              <a:t>boston.target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y_target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bostonDF</a:t>
            </a:r>
            <a:r>
              <a:rPr lang="en-US" altLang="ko-KR" sz="1200" dirty="0"/>
              <a:t>['PRICE']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X_data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bostonDF.drop</a:t>
            </a:r>
            <a:r>
              <a:rPr lang="en-US" altLang="ko-KR" sz="1200" dirty="0"/>
              <a:t>(['PRICE'], axis=1,inplace=False)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rf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RandomForestRegressor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random_state</a:t>
            </a:r>
            <a:r>
              <a:rPr lang="en-US" altLang="ko-KR" sz="1200" dirty="0"/>
              <a:t>=0, </a:t>
            </a:r>
            <a:r>
              <a:rPr lang="en-US" altLang="ko-KR" sz="1200" dirty="0" err="1"/>
              <a:t>n_estimators</a:t>
            </a:r>
            <a:r>
              <a:rPr lang="en-US" altLang="ko-KR" sz="1200" dirty="0"/>
              <a:t>=1000)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neg_mse_scores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cross_val_score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rf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X_data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y_target</a:t>
            </a:r>
            <a:r>
              <a:rPr lang="en-US" altLang="ko-KR" sz="1200" dirty="0"/>
              <a:t>, scoring="</a:t>
            </a:r>
            <a:r>
              <a:rPr lang="en-US" altLang="ko-KR" sz="1200" dirty="0" err="1"/>
              <a:t>neg_mean_squared_error</a:t>
            </a:r>
            <a:r>
              <a:rPr lang="en-US" altLang="ko-KR" sz="1200" dirty="0"/>
              <a:t>", cv = 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rmse_scores</a:t>
            </a:r>
            <a:r>
              <a:rPr lang="en-US" altLang="ko-KR" sz="1200" dirty="0"/>
              <a:t>  = </a:t>
            </a:r>
            <a:r>
              <a:rPr lang="en-US" altLang="ko-KR" sz="1200" dirty="0" err="1"/>
              <a:t>np.sqrt</a:t>
            </a:r>
            <a:r>
              <a:rPr lang="en-US" altLang="ko-KR" sz="1200" dirty="0"/>
              <a:t>(-1 * </a:t>
            </a:r>
            <a:r>
              <a:rPr lang="en-US" altLang="ko-KR" sz="1200" dirty="0" err="1"/>
              <a:t>neg_mse_scores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 err="1"/>
              <a:t>avg_rmse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np.mean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rmse_scores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print(' 5 </a:t>
            </a:r>
            <a:r>
              <a:rPr lang="ko-KR" altLang="en-US" sz="1200" dirty="0"/>
              <a:t>교차 검증의 개별 </a:t>
            </a:r>
            <a:r>
              <a:rPr lang="en-US" altLang="ko-KR" sz="1200" dirty="0"/>
              <a:t>Negative MSE scores: ', </a:t>
            </a:r>
            <a:r>
              <a:rPr lang="en-US" altLang="ko-KR" sz="1200" dirty="0" err="1"/>
              <a:t>np.round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neg_mse_scores</a:t>
            </a:r>
            <a:r>
              <a:rPr lang="en-US" altLang="ko-KR" sz="1200" dirty="0"/>
              <a:t>, 2))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print(' 5 </a:t>
            </a:r>
            <a:r>
              <a:rPr lang="ko-KR" altLang="en-US" sz="1200" dirty="0"/>
              <a:t>교차 검증의 개별 </a:t>
            </a:r>
            <a:r>
              <a:rPr lang="en-US" altLang="ko-KR" sz="1200" dirty="0"/>
              <a:t>RMSE scores : ', </a:t>
            </a:r>
            <a:r>
              <a:rPr lang="en-US" altLang="ko-KR" sz="1200" dirty="0" err="1"/>
              <a:t>np.round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rmse_scores</a:t>
            </a:r>
            <a:r>
              <a:rPr lang="en-US" altLang="ko-KR" sz="1200" dirty="0"/>
              <a:t>, 2))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print(' 5 </a:t>
            </a:r>
            <a:r>
              <a:rPr lang="ko-KR" altLang="en-US" sz="1200" dirty="0"/>
              <a:t>교차 검증의 평균 </a:t>
            </a:r>
            <a:r>
              <a:rPr lang="en-US" altLang="ko-KR" sz="1200" dirty="0"/>
              <a:t>RMSE : {0:.3f} '.format(</a:t>
            </a:r>
            <a:r>
              <a:rPr lang="en-US" altLang="ko-KR" sz="1200" dirty="0" err="1"/>
              <a:t>avg_rmse</a:t>
            </a:r>
            <a:r>
              <a:rPr lang="en-US" altLang="ko-KR" sz="1200" dirty="0"/>
              <a:t>))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4" y="5941224"/>
            <a:ext cx="6019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495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 트리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예제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727" y="706731"/>
            <a:ext cx="8313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입력 모델과 데이터 세트를 입력 받아 교차검증으로 평균 </a:t>
            </a:r>
            <a:r>
              <a:rPr lang="en-US" altLang="ko-KR" dirty="0"/>
              <a:t>RSME </a:t>
            </a:r>
            <a:r>
              <a:rPr lang="ko-KR" altLang="en-US" dirty="0"/>
              <a:t>계산 함수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69784" y="1722394"/>
            <a:ext cx="81963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get_model_cv_prediction</a:t>
            </a:r>
            <a:r>
              <a:rPr lang="en-US" altLang="ko-KR" sz="1400" dirty="0"/>
              <a:t>(model, 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neg_mse_scores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cross_val_score</a:t>
            </a:r>
            <a:r>
              <a:rPr lang="en-US" altLang="ko-KR" sz="1400" dirty="0"/>
              <a:t>(model, 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							     scoring="</a:t>
            </a:r>
            <a:r>
              <a:rPr lang="en-US" altLang="ko-KR" sz="1400" dirty="0" err="1"/>
              <a:t>neg_mean_squared_error</a:t>
            </a:r>
            <a:r>
              <a:rPr lang="en-US" altLang="ko-KR" sz="1400" dirty="0"/>
              <a:t>", cv = 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rmse_scores</a:t>
            </a:r>
            <a:r>
              <a:rPr lang="en-US" altLang="ko-KR" sz="1400" dirty="0"/>
              <a:t>  = </a:t>
            </a:r>
            <a:r>
              <a:rPr lang="en-US" altLang="ko-KR" sz="1400" dirty="0" err="1"/>
              <a:t>np.sqrt</a:t>
            </a:r>
            <a:r>
              <a:rPr lang="en-US" altLang="ko-KR" sz="1400" dirty="0"/>
              <a:t>(-1 * </a:t>
            </a:r>
            <a:r>
              <a:rPr lang="en-US" altLang="ko-KR" sz="1400" dirty="0" err="1"/>
              <a:t>neg_mse_scores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avg_rmse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np.mean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rmse_scores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print('## ',</a:t>
            </a:r>
            <a:r>
              <a:rPr lang="en-US" altLang="ko-KR" sz="1400" dirty="0" err="1"/>
              <a:t>model.__class__.__name</a:t>
            </a:r>
            <a:r>
              <a:rPr lang="en-US" altLang="ko-KR" sz="1400" dirty="0"/>
              <a:t>__ , ' ##')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print(' 5 </a:t>
            </a:r>
            <a:r>
              <a:rPr lang="ko-KR" altLang="en-US" sz="1400" dirty="0"/>
              <a:t>교차 검증의 평균 </a:t>
            </a:r>
            <a:r>
              <a:rPr lang="en-US" altLang="ko-KR" sz="1400" dirty="0"/>
              <a:t>RMSE : {0:.3f} '.format(</a:t>
            </a:r>
            <a:r>
              <a:rPr lang="en-US" altLang="ko-KR" sz="1400" dirty="0" err="1"/>
              <a:t>avg_rmse</a:t>
            </a:r>
            <a:r>
              <a:rPr lang="en-US" altLang="ko-KR" sz="14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663335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 트리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예제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727" y="706731"/>
            <a:ext cx="831349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다양한 유형의 회귀 트리 생성 및 예측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69784" y="1199891"/>
            <a:ext cx="81963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sklearn.tree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DecisionTreeRegressor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sklearn.ensemble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GradientBoostingRegressor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xgboost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XGBRegressor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lightgbm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LGBMRegressor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dt_reg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DecisionTreeRegressor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=0, </a:t>
            </a:r>
            <a:r>
              <a:rPr lang="en-US" altLang="ko-KR" sz="1400" dirty="0" err="1"/>
              <a:t>max_depth</a:t>
            </a:r>
            <a:r>
              <a:rPr lang="en-US" altLang="ko-KR" sz="1400" dirty="0"/>
              <a:t>=4)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rf_reg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RandomForestRegressor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=0, </a:t>
            </a:r>
            <a:r>
              <a:rPr lang="en-US" altLang="ko-KR" sz="1400" dirty="0" err="1"/>
              <a:t>n_estimators</a:t>
            </a:r>
            <a:r>
              <a:rPr lang="en-US" altLang="ko-KR" sz="1400" dirty="0"/>
              <a:t>=1000)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gb_reg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GradientBoostingRegressor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=0, </a:t>
            </a:r>
            <a:r>
              <a:rPr lang="en-US" altLang="ko-KR" sz="1400" dirty="0" err="1"/>
              <a:t>n_estimators</a:t>
            </a:r>
            <a:r>
              <a:rPr lang="en-US" altLang="ko-KR" sz="1400" dirty="0"/>
              <a:t>=1000)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xgb_reg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XGBRegressor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n_estimators</a:t>
            </a:r>
            <a:r>
              <a:rPr lang="en-US" altLang="ko-KR" sz="1400" dirty="0"/>
              <a:t>=1000)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lgb_reg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LGBMRegressor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n_estimators</a:t>
            </a:r>
            <a:r>
              <a:rPr lang="en-US" altLang="ko-KR" sz="1400" dirty="0"/>
              <a:t>=1000)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트리 기반의 회귀 모델을 반복하면서 평가 수행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models = [</a:t>
            </a:r>
            <a:r>
              <a:rPr lang="en-US" altLang="ko-KR" sz="1400" dirty="0" err="1"/>
              <a:t>dt_reg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rf_reg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gb_reg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xgb_reg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lgb_reg</a:t>
            </a:r>
            <a:r>
              <a:rPr lang="en-US" altLang="ko-KR" sz="1400" dirty="0"/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for model in models: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get_model_cv_prediction</a:t>
            </a:r>
            <a:r>
              <a:rPr lang="en-US" altLang="ko-KR" sz="1400" dirty="0"/>
              <a:t>(model, 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4" y="4540656"/>
            <a:ext cx="258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37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(Gradient Descent)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7189" y="4110606"/>
                <a:ext cx="7709581" cy="2311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0363" indent="-360363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RSS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를 </a:t>
                </a:r>
                <a:r>
                  <a:rPr lang="ko-KR" altLang="en-US" sz="14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최소하하는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방법을 직관적으로 제공하는 뛰어난 방식</a:t>
                </a:r>
                <a:endParaRPr lang="en-US" altLang="ko-KR" sz="14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  <a:p>
                <a:pPr marL="360363" indent="-360363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점진적으로 반복적인 계산을 통해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</m:oMath>
                </a14:m>
                <a:r>
                  <a:rPr lang="en-US" altLang="ko-KR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</a:t>
                </a:r>
                <a:r>
                  <a:rPr lang="ko-KR" altLang="en-US" sz="14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파라미터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값을 업데이트하면서 오류가 최소인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</m:oMath>
                </a14:m>
                <a:r>
                  <a:rPr lang="en-US" altLang="ko-KR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</a:t>
                </a:r>
                <a:r>
                  <a:rPr lang="ko-KR" altLang="en-US" sz="14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파라미터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값을 구하는 방식</a:t>
                </a:r>
                <a:endParaRPr lang="en-US" altLang="ko-KR" sz="14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  <a:p>
                <a:pPr marL="360363" indent="-360363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최초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</m:oMath>
                </a14:m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에서 미분을 적용한 뒤 </a:t>
                </a:r>
                <a:r>
                  <a:rPr lang="ko-KR" altLang="en-US" sz="1400" b="1" dirty="0" err="1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미분값이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계속 감소하는 방향으로 순차적으로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</m:oMath>
                </a14:m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 값을 업데이트 </a:t>
                </a:r>
                <a:endParaRPr lang="en-US" altLang="ko-KR" sz="14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  <a:p>
                <a:pPr marL="360363" indent="-360363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더 이상 미분된 </a:t>
                </a:r>
                <a:r>
                  <a:rPr lang="en-US" altLang="ko-KR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1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차 함수의 기울기가 감소하지 않는 지점을 비용함수가 최소인 지점으로 간주하고 그때의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𝒘</m:t>
                    </m:r>
                    <m:r>
                      <a:rPr lang="en-US" altLang="ko-KR" sz="1400" b="1" i="1">
                        <a:solidFill>
                          <a:srgbClr val="FF0000"/>
                        </a:solidFill>
                        <a:latin typeface="Cambria Math"/>
                        <a:ea typeface="MD개성체" panose="02020603020101020101" pitchFamily="18" charset="-127"/>
                      </a:rPr>
                      <m:t> </m:t>
                    </m:r>
                  </m:oMath>
                </a14:m>
                <a:r>
                  <a:rPr lang="ko-KR" altLang="en-US" sz="1400" b="1" dirty="0">
                    <a:solidFill>
                      <a:srgbClr val="FF0000"/>
                    </a:solidFill>
                    <a:latin typeface="MD개성체" panose="02020603020101020101" pitchFamily="18" charset="-127"/>
                    <a:ea typeface="MD개성체" panose="02020603020101020101" pitchFamily="18" charset="-127"/>
                  </a:rPr>
                  <a:t>를 반환</a:t>
                </a:r>
                <a:endParaRPr lang="en-US" altLang="ko-KR" sz="1400" b="1" dirty="0">
                  <a:solidFill>
                    <a:srgbClr val="FF0000"/>
                  </a:solidFill>
                  <a:latin typeface="MD개성체" panose="02020603020101020101" pitchFamily="18" charset="-127"/>
                  <a:ea typeface="MD개성체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89" y="4110606"/>
                <a:ext cx="7709581" cy="2311915"/>
              </a:xfrm>
              <a:prstGeom prst="rect">
                <a:avLst/>
              </a:prstGeom>
              <a:blipFill rotWithShape="1">
                <a:blip r:embed="rId2"/>
                <a:stretch>
                  <a:fillRect l="-15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" descr="ClipData_20200204_0028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354" y="690672"/>
            <a:ext cx="5721292" cy="341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797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 트리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예제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727" y="706731"/>
            <a:ext cx="831349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다양한 유형의 회귀 트리 생성 및 예측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69784" y="1199891"/>
            <a:ext cx="81963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sklearn.tree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DecisionTreeRegressor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sklearn.ensemble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GradientBoostingRegressor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xgboost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XGBRegressor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lightgbm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LGBMRegressor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dt_reg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DecisionTreeRegressor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=0, </a:t>
            </a:r>
            <a:r>
              <a:rPr lang="en-US" altLang="ko-KR" sz="1400" dirty="0" err="1"/>
              <a:t>max_depth</a:t>
            </a:r>
            <a:r>
              <a:rPr lang="en-US" altLang="ko-KR" sz="1400" dirty="0"/>
              <a:t>=4)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rf_reg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RandomForestRegressor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=0, </a:t>
            </a:r>
            <a:r>
              <a:rPr lang="en-US" altLang="ko-KR" sz="1400" dirty="0" err="1"/>
              <a:t>n_estimators</a:t>
            </a:r>
            <a:r>
              <a:rPr lang="en-US" altLang="ko-KR" sz="1400" dirty="0"/>
              <a:t>=1000)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gb_reg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GradientBoostingRegressor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=0, </a:t>
            </a:r>
            <a:r>
              <a:rPr lang="en-US" altLang="ko-KR" sz="1400" dirty="0" err="1"/>
              <a:t>n_estimators</a:t>
            </a:r>
            <a:r>
              <a:rPr lang="en-US" altLang="ko-KR" sz="1400" dirty="0"/>
              <a:t>=1000)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xgb_reg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XGBRegressor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n_estimators</a:t>
            </a:r>
            <a:r>
              <a:rPr lang="en-US" altLang="ko-KR" sz="1400" dirty="0"/>
              <a:t>=1000)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lgb_reg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LGBMRegressor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n_estimators</a:t>
            </a:r>
            <a:r>
              <a:rPr lang="en-US" altLang="ko-KR" sz="1400" dirty="0"/>
              <a:t>=1000)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트리 기반의 회귀 모델을 반복하면서 평가 수행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models = [</a:t>
            </a:r>
            <a:r>
              <a:rPr lang="en-US" altLang="ko-KR" sz="1400" dirty="0" err="1"/>
              <a:t>dt_reg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rf_reg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gb_reg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xgb_reg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lgb_reg</a:t>
            </a:r>
            <a:r>
              <a:rPr lang="en-US" altLang="ko-KR" sz="1400" dirty="0"/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for model in models: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get_model_cv_prediction</a:t>
            </a:r>
            <a:r>
              <a:rPr lang="en-US" altLang="ko-KR" sz="1400" dirty="0"/>
              <a:t>(model, 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4" y="4540656"/>
            <a:ext cx="258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614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 트리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예제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727" y="648008"/>
            <a:ext cx="831349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r>
              <a:rPr lang="ko-KR" altLang="en-US" dirty="0"/>
              <a:t> 시각화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69784" y="1141168"/>
            <a:ext cx="81963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seaborn</a:t>
            </a:r>
            <a:r>
              <a:rPr lang="en-US" altLang="ko-KR" sz="1400" dirty="0"/>
              <a:t> as </a:t>
            </a:r>
            <a:r>
              <a:rPr lang="en-US" altLang="ko-KR" sz="1400" dirty="0" err="1"/>
              <a:t>sns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%</a:t>
            </a:r>
            <a:r>
              <a:rPr lang="en-US" altLang="ko-KR" sz="1400" dirty="0" err="1"/>
              <a:t>matplotlib</a:t>
            </a:r>
            <a:r>
              <a:rPr lang="en-US" altLang="ko-KR" sz="1400" dirty="0"/>
              <a:t> inline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rf_reg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RandomForestRegressor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n_estimators</a:t>
            </a:r>
            <a:r>
              <a:rPr lang="en-US" altLang="ko-KR" sz="1400" dirty="0"/>
              <a:t>=1000)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앞 예제에서 만들어진 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 셋을 적용하여 학습합니다</a:t>
            </a:r>
            <a:r>
              <a:rPr lang="en-US" altLang="ko-KR" sz="1400" dirty="0"/>
              <a:t>.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rf_reg.fit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X_data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feature_series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pd.Series</a:t>
            </a:r>
            <a:r>
              <a:rPr lang="en-US" altLang="ko-KR" sz="1400" dirty="0"/>
              <a:t>(data=</a:t>
            </a:r>
            <a:r>
              <a:rPr lang="en-US" altLang="ko-KR" sz="1400" dirty="0" err="1"/>
              <a:t>rf_reg.feature_importances</a:t>
            </a:r>
            <a:r>
              <a:rPr lang="en-US" altLang="ko-KR" sz="1400" dirty="0"/>
              <a:t>_, index=</a:t>
            </a:r>
            <a:r>
              <a:rPr lang="en-US" altLang="ko-KR" sz="1400" dirty="0" err="1"/>
              <a:t>X_data.columns</a:t>
            </a:r>
            <a:r>
              <a:rPr lang="en-US" altLang="ko-KR" sz="1400" dirty="0"/>
              <a:t>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feature_series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feature_series.sort_values</a:t>
            </a:r>
            <a:r>
              <a:rPr lang="en-US" altLang="ko-KR" sz="1400" dirty="0"/>
              <a:t>(ascending=False)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sns.barplot</a:t>
            </a:r>
            <a:r>
              <a:rPr lang="en-US" altLang="ko-KR" sz="1400" dirty="0"/>
              <a:t>(x= </a:t>
            </a:r>
            <a:r>
              <a:rPr lang="en-US" altLang="ko-KR" sz="1400" dirty="0" err="1"/>
              <a:t>feature_series</a:t>
            </a:r>
            <a:r>
              <a:rPr lang="en-US" altLang="ko-KR" sz="1400" dirty="0"/>
              <a:t>, y=</a:t>
            </a:r>
            <a:r>
              <a:rPr lang="en-US" altLang="ko-KR" sz="1400" dirty="0" err="1"/>
              <a:t>feature_series.index</a:t>
            </a:r>
            <a:r>
              <a:rPr lang="en-US" altLang="ko-KR" sz="1400" dirty="0"/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98" y="3729216"/>
            <a:ext cx="41719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007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 트리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예제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727" y="648008"/>
            <a:ext cx="831349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/>
              <a:t>Linear Regression &amp; Decision Tree </a:t>
            </a:r>
            <a:r>
              <a:rPr lang="ko-KR" altLang="en-US" dirty="0"/>
              <a:t>시각화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69784" y="1141168"/>
            <a:ext cx="819637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from </a:t>
            </a:r>
            <a:r>
              <a:rPr lang="en-US" altLang="ko-KR" sz="1400" dirty="0" err="1"/>
              <a:t>sklearn.linear_model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LinearRegression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선형 회귀와 결정 트리 기반의 </a:t>
            </a:r>
            <a:r>
              <a:rPr lang="en-US" altLang="ko-KR" sz="1400" dirty="0" err="1"/>
              <a:t>Regressor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DecisionTreeRegressor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max_depth</a:t>
            </a:r>
            <a:r>
              <a:rPr lang="ko-KR" altLang="en-US" sz="1400" dirty="0"/>
              <a:t>는 각각 </a:t>
            </a:r>
            <a:r>
              <a:rPr lang="en-US" altLang="ko-KR" sz="1400" dirty="0"/>
              <a:t>2, 7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lr_reg</a:t>
            </a:r>
            <a:r>
              <a:rPr lang="en-US" altLang="ko-KR" sz="1400" dirty="0"/>
              <a:t>  = </a:t>
            </a:r>
            <a:r>
              <a:rPr lang="en-US" altLang="ko-KR" sz="1400" dirty="0" err="1"/>
              <a:t>LinearRegression</a:t>
            </a:r>
            <a:r>
              <a:rPr lang="en-US" altLang="ko-KR" sz="1400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rf_reg2 = </a:t>
            </a:r>
            <a:r>
              <a:rPr lang="en-US" altLang="ko-KR" sz="1400" dirty="0" err="1"/>
              <a:t>DecisionTreeRegressor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max_depth</a:t>
            </a:r>
            <a:r>
              <a:rPr lang="en-US" altLang="ko-KR" sz="1400" dirty="0"/>
              <a:t>=2)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rf_reg7 = </a:t>
            </a:r>
            <a:r>
              <a:rPr lang="en-US" altLang="ko-KR" sz="1400" dirty="0" err="1"/>
              <a:t>DecisionTreeRegressor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max_depth</a:t>
            </a:r>
            <a:r>
              <a:rPr lang="en-US" altLang="ko-KR" sz="1400" dirty="0"/>
              <a:t>=7)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실제 예측을 적용할 테스트용 데이터 셋을 </a:t>
            </a:r>
            <a:r>
              <a:rPr lang="en-US" altLang="ko-KR" sz="1400" dirty="0"/>
              <a:t>4.5 ~ 8.5 </a:t>
            </a:r>
            <a:r>
              <a:rPr lang="ko-KR" altLang="en-US" sz="1400" dirty="0"/>
              <a:t>까지 </a:t>
            </a:r>
            <a:r>
              <a:rPr lang="en-US" altLang="ko-KR" sz="1400" dirty="0"/>
              <a:t>100</a:t>
            </a:r>
            <a:r>
              <a:rPr lang="ko-KR" altLang="en-US" sz="1400" dirty="0"/>
              <a:t>개 데이터 셋 생성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X_test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np.arange</a:t>
            </a:r>
            <a:r>
              <a:rPr lang="en-US" altLang="ko-KR" sz="1400" dirty="0"/>
              <a:t>(4.5, 8.5, 0.04).reshape(-1, 1)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보스턴 주택가격 데이터에서 시각화를 위해 피처는 </a:t>
            </a:r>
            <a:r>
              <a:rPr lang="en-US" altLang="ko-KR" sz="1400" dirty="0"/>
              <a:t>RM</a:t>
            </a:r>
            <a:r>
              <a:rPr lang="ko-KR" altLang="en-US" sz="1400" dirty="0"/>
              <a:t>만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결정 데이터인 </a:t>
            </a:r>
            <a:r>
              <a:rPr lang="en-US" altLang="ko-KR" sz="1400" dirty="0"/>
              <a:t>PRICE </a:t>
            </a:r>
            <a:r>
              <a:rPr lang="ko-KR" altLang="en-US" sz="1400" dirty="0"/>
              <a:t>추출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X_feature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bostonDF_sample</a:t>
            </a:r>
            <a:r>
              <a:rPr lang="en-US" altLang="ko-KR" sz="1400" dirty="0"/>
              <a:t>['RM'].</a:t>
            </a:r>
            <a:r>
              <a:rPr lang="en-US" altLang="ko-KR" sz="1400" dirty="0" err="1"/>
              <a:t>values.reshape</a:t>
            </a:r>
            <a:r>
              <a:rPr lang="en-US" altLang="ko-KR" sz="1400" dirty="0"/>
              <a:t>(-1,1)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y_target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bostonDF_sample</a:t>
            </a:r>
            <a:r>
              <a:rPr lang="en-US" altLang="ko-KR" sz="1400" dirty="0"/>
              <a:t>['PRICE'].</a:t>
            </a:r>
            <a:r>
              <a:rPr lang="en-US" altLang="ko-KR" sz="1400" dirty="0" err="1"/>
              <a:t>values.reshape</a:t>
            </a:r>
            <a:r>
              <a:rPr lang="en-US" altLang="ko-KR" sz="1400" dirty="0"/>
              <a:t>(-1,1)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학습과 예측 수행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lr_reg.fit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X_feature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rf_reg2.fit(</a:t>
            </a:r>
            <a:r>
              <a:rPr lang="en-US" altLang="ko-KR" sz="1400" dirty="0" err="1"/>
              <a:t>X_feature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rf_reg7.fit(</a:t>
            </a:r>
            <a:r>
              <a:rPr lang="en-US" altLang="ko-KR" sz="1400" dirty="0" err="1"/>
              <a:t>X_feature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y_target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/>
              <a:t>pred_lr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lr_reg.predict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pred_rf2 = rf_reg2.predict(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pred_rf7 = rf_reg7.predict(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0984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AXwAAAD4CAYAAADvsV2wAAAAOXRFWHRTb2Z0d2FyZQBNYXRwbG90bGliIHZlcnNpb24zLjUuMSwgaHR0cHM6Ly9tYXRwbG90bGliLm9yZy/YYfK9AAAACXBIWXMAAAsTAAALEwEAmpwYAAASLUlEQVR4nO3dcYwc513G8efpxamuUHEpvqTxOa5N5RpSQnFYTEoApaHBsVVkNwooaUVKhGSFNgj4w6oDqEFCKEb+BypCI1NFbSTUpAL3ahS3R9sIUlpMc66TOE4wHKZN7i4il7ZOaXtSYufHH7uu1pfd29nd2dnZeb8f6ZTbmfHO++bunnvvfd95X0eEAADV97phFwAAUAwCHwASQeADQCIIfABIBIEPAIm4aNgFWM3atWtj48aNwy4GAIyMY8eOvRgRk63OlTrwN27cqNnZ2WEXAwBGhu1vtjtHlw4AJILAB4BEEPgAkAgCHwASQeADQCJKPUunLKaPL+jAzCktnlnWuolx7d2+Rbu3Tg27WADQFQK/g+njC7rr0Aktv3JOkrRwZll3HTohSYQ+gJFCl04HB2ZO/TDsz1t+5ZwOzJwaUokAoDcEfgeLZ5a7Og4AZUXgd7BuYryr4wBQVgR+B3u3b9H4mrELjo2vGdPe7VuGVCIA6E3lBm3znlFz/t8ySwfAqKtU4A9qRs3urVMEPICRV6kuHWbUAEB7lQp8ZtQAQHuVCnxm1ABAe5UKfGbUAEB7lRq0ZUYNALSXS+Dbvl/SeyS9EBE/3eK8Jf2VpJ2SfiDptyPi63nceyVm1ABAa3l16XxC0o2rnN8haXPjY4+kj+V0XwBARrkEfkQ8Kunbq1yyS9IDUXdU0oTty/O4NwAgm6IGbackPdf0er5x7DVs77E9a3t2aWmpkMIBQAqKCny3OBatLoyIgxFRi4ja5OTkgIsFAOkoKvDnJV3R9Hq9pMWC7g0AUHGBf1jSba67RtJLEfF8QfcGACi/aZmfknSdpLW25yXdLWmNJEXEfZKOqD4lc071aZm353FfAEB2uQR+RNza4XxI+lAe9wIA9KZSSysAANoj8AEgEQQ+ACSiUoun5SHvLRIBoCwI/CaD2iIRAMqALp0mbJEIoMoI/CZskQigygj8JmyRCKDKCPwmbJEIoMoYtG3CFokAqozAX2GQWyQy5RPAMBH4BWHKJ4Bhow+/IEz5BDBsBH5BmPIJYNgI/IIw5RPAsBH4BWHKJ4BhY9C2IEz5BDBsBH6OOk27HOSUTwDohMDPCdMuAZQdffg5YdolgLIj8HPCtEsAZUfg54RplwDKjsDPCdMuAZQdg7Y5YdolgLIj8HPEtEsAZUaXDgAkgsAHgEQQ+ACQCAIfABJB4ANAIgh8AEgEgQ8AiSDwASARBD4AJILAB4BE5BL4tm+0fcr2nO19Lc5fZ/sl2483Pj6Sx30BANn1vZaO7TFJ90q6QdK8pMdsH46Ip1dc+uWIeE+/9wMA9CaPFv42SXMRcToiXpb0oKRdObwvACBHeQT+lKTnml7PN46t9E7bT9j+nO2353BfAEAX8lge2S2OxYrXX5f0loj4nu2dkqYlbW75ZvYeSXskacOGDTkUDwAg5dPCn5d0RdPr9ZIWmy+IiO9GxPcanx+RtMb22lZvFhEHI6IWEbXJyckcigcAkPIJ/Mckbba9yfbFkm6RdLj5Attvtu3G59sa9/1WDvcGAGTUd5dORJy1faekGUljku6PiJO272icv0/SzZJ+1/ZZScuSbomIld0+AIABcplzt1arxezs7LCLAQAjw/axiKi1OseTtgCQCAIfABJB4ANAIgh8AEgEgQ8AiSDwASARBD4AJILAB4BEEPgAkAgCHwASQeADQCIIfABIBIEPAIkg8AEgEQQ+ACSCwAeARBD4AJAIAh8AEkHgA0AiCHwASASBDwCJIPABIBEEPgAkgsAHgEQQ+ACQCAIfABJB4ANAIgh8AEgEgQ8AiSDwASARBD4AJILAB4BEEPgAkAgCHwASQeADQCIIfABIRC6Bb/tG26dsz9ne1+K8bX+0cf5J21fncV8AQHZ9B77tMUn3Stoh6UpJt9q+csVlOyRtbnzskfSxfu8LAOhOHi38bZLmIuJ0RLws6UFJu1Zcs0vSA1F3VNKE7ctzuDcAIKM8An9K0nNNr+cbx7q9RpJke4/tWduzS0tLORQPACDlE/hucSx6uKZ+MOJgRNQiojY5Odl34QAAdRfl8B7zkq5oer1e0mIP1wBA0qaPL+jAzCktnlnWuolx7d2+Rbu3tuwM6UkeLfzHJG22vcn2xZJukXR4xTWHJd3WmK1zjaSXIuL5HO4NAJUwfXxBdx06oYUzywpJC2eWddehE5o+vpDbPfoO/Ig4K+lOSTOSnpH06Yg4afsO23c0Ljsi6bSkOUl/K+mD/d4XAKrkwMwpLb9y7oJjy6+c04GZU7ndI48uHUXEEdVDvfnYfU2fh6QP5XEvAKiixTPLXR3vBU/aAkAJrJsY7+p4Lwh8ACiBvdu3aHzN2AXHxteMae/2LbndI5cuHQBAf87PxhnkLB0CHwBKYvfWqVwDfiW6dAAgEQQ+ACSCwAeARBD4AJAIAh8AEkHgA0AiCHwASATz8DHyBr2kLFAVBD5G2vklZc+vMnh+SVlJhD6wAoGP0srScl9tSVkCH7gQgY9SytpyL2JJWWAQhtEVyaAtSinrZhDtlo4NSdfufyTX3YKAvBSxu1UrBD5KKWvLvdWSsucV9UMErGb6+IKu3f+INu17+IeNkCJ2t2qFwEcpZd0MYvfWKd1z01WaanN9ET9EQDvtWvILQ+qKJPBRSt1sBrF765S+su96uc170Z+PYWnXkh9z6+/WPHe3aoXARyk1t9wtaWpiXPfcdNWqg1pFbBEHdKNdY+NcxMB3t2qFWToorW43g9i7fcsFM3ukYn6IgHbWTYy37L6ZaszKKXqWDoGPyihiizigG6s1Qga9u1UrBD4qZRg/REA7ZWuEEPgAMEBlaoQwaAsAiSDwASARBD4AJII+fABYRZX2WyDwAaCNqu23QJcOALQxrEXOBoXAB4A2qrbfAoEPAG1UbX0mAh+V1motciCrblZtHQUM2qKyqjbghuKVbWmEfhH4qCw2OEceyrQ0Qr/6Cnzbb5L0kKSNkr4h6Tcj4jstrvuGpP+TdE7S2Yio9XNfIIuqDbgB/eq3D3+fpC9FxGZJX2q8buddEfGzhD2KUrUBN5TbKIwX9Rv4uyR9svH5JyXt7vP9gNxUbcAN5dVu79qyhX6/gX9ZRDwvSY3/XtrmupD0T7aP2d6z2hva3mN71vbs0tJSn8VDyrJskzgKrTKU36g8oNWxD9/2FyW9ucWpP+7iPtdGxKLtSyV9wfZ/RMSjrS6MiIOSDkpSrVaLLu4BvMZqA27M4kFeRmW8qGPgR8S7252z/b+2L4+I521fLumFNu+x2PjvC7Y/I2mbpJaBDxSFWTzIS7u9a8s2XtRvl85hSR9ofP4BSZ9deYHtH7H9xvOfS/o1SU/1eV+gb6PSKkP5jcp4Ub+Bv1/SDbb/S9INjdeyvc72kcY1l0n6V9tPSPqapIcj4vN93hfoG7N4kJcs40Vl4IjydpPXarWYnZ0ddjFQUSv78KV6q6yMP6hAVraPtZv+zpO2SFbVHpsHOiHwkbQqPTYPdMJqmQCQCAIfABJBlw6AUqvSJuLDRuADKC2ehs4XXToASmtU1qgZFQQ+gNLiaeh8EfgASounofNF4AMoraLWqEllmWwGbQGUVhFPQ6c0MEzgAyi1QT8NndIy2XTpAEhaSgPDBD6ApKU0MEzgA6icbgZhR2XzkjzQhw+gUrodhE1pmWwCHygB1ovJTy+DsKksk03gA0OW0rTAIqQ0CNst+vCBIWO9mHylNAjbLQIfGDJapPlKaRC2WwQ+MGS0SPO1e+uU7rnpKk1NjMuSpibG2Zi+gT58oECtBmf3bt9yQR++tHqLlAHezlIZhO0WLXygIOcHZxfOLCt04eBs1hZpu/eo6mJfyBctfKAgqw3OfmXf9ZlapCmt+4L8EfhATjp1teQxOJvyAC9dWf0j8IEcdJpLP318Qa+zdS7iNf+2m8HZdRPjWmgR7lUf4OVZhXzQhw/kYLWulvNh1Srsu50umOqUQ55VyActfCAHq3W1tAorSRqzu54umNK6L81S7srKE4EP5GC1rpZ2ofRqRE9BneKUw1S7svJGlw6Qg9W6Wniwqn+pdmXljRY+kINOXS3dPFiF10q1KytvjhYDSWVRq9VidnZ22MUA+saUQhTF9rGIqLU6RwsfKECK/e4oH/rwASARBD4AJIIuHSBn9NejrPpq4dv+Ddsnbb9qu+UgQeO6G22fsj1ne18/9wTKjNUsUWb9duk8JekmSY+2u8D2mKR7Je2QdKWkW21f2ed9gVJiCYD+TB9f0LX7H9GmfQ/r2v2P8IsyZ3116UTEM5Jke7XLtkmai4jTjWsflLRL0tP93Bsoo7IuATAK3UwskDZ4RQzaTkl6run1fONYS7b32J61Pbu0tDTwwgF5KuNTtX8yfUJ/+NDjpe9mavfX0Z8ePjmkElVPx8C3/UXbT7X42JXxHq2a/22f9oqIgxFRi4ja5ORkxlsA5VC2JQCmjy/o744++5ofuDJ2M7X7K+jM8iul++U0qjp26UTEu/u8x7ykK5per5e02Od7AqVUtiUADsycatu6GnY300rtFkiTxI5eOSliWuZjkjbb3iRpQdItkt5XwH2BoSjTU7WrhXrZFm/bu32L/uChx1ueK9svp1HV77TM99qel/ROSQ/bnmkcX2f7iCRFxFlJd0qakfSMpE9HBJ1yQAHahbqlXLqZ8pxVs3vrlC55w5qW58r2y2lU9RX4EfGZiFgfEa+PiMsiYnvj+GJE7Gy67khEvC0i3hoRf95voQFk02pMwZLef82Gvv8KGcQzB3f/+ttLNQZSNTxpC1TYIMcUVnvmoNf3L9sYSNUQ+EDFDWpMYVDPHJRpDKRqWDwNQE/K+MwBVkfgA+hJ2Z45QGd06QDoCf3to4fAB9Az+ttHC106AJAIAh8AEkHgA0AiCHwASASBDwCJcETbpemHzvaSpG+ucslaSS8WVJwySrn+KdddSrv+Kddd6lz/t0REy81ESh34ndiejYi2m6dXXcr1T7nuUtr1T7nuUn/1p0sHABJB4ANAIkY98A8OuwBDlnL9U667lHb9U6671Ef9R7oPHwCQ3ai38AEAGRH4AJCIkQh82zfaPmV7zva+Fudt+6ON80/avnoY5RyUDPV/f6PeT9r+qu13DKOcg9Cp7k3X/bztc7ZvLrJ8g5al/ravs/247ZO2/6XoMg5Khu/7H7P9j7afaNT99mGUcxBs32/7BdtPtTnfW+ZFRKk/JI1J+m9JPyHpYklPSLpyxTU7JX1O9f2Zr5H078Mud8H1/0VJlzQ+31GV+mepe9N1j0g6IunmYZe74K/9hKSnJW1ovL502OUusO5/JOkvGp9PSvq2pIuHXfac6v8rkq6W9FSb8z1l3ii08LdJmouI0xHxsqQHJe1acc0uSQ9E3VFJE7YvL7qgA9Kx/hHx1Yj4TuPlUUnrCy7joGT52kvS70n6B0kvFFm4AmSp//skHYqIZyUpIqry/yBL3UPSG21b0o+qHvhniy3mYETEo6rXp52eMm8UAn9K0nNNr+cbx7q9ZlR1W7ffUf03fxV0rLvtKUnvlXRfgeUqSpav/dskXWL7n20fs31bYaUbrCx1/2tJPyVpUdIJSb8fEa8WU7yh6ynzRmHHK7c4tnIuaZZrRlXmutl+l+qB/0sDLVFxstT9LyV9OCLO1Rt6lZKl/hdJ+jlJvyppXNK/2T4aEf856MINWJa6b5f0uKTrJb1V0hdsfzkivjvgspVBT5k3CoE/L+mKptfrVf+N3u01oypT3Wz/jKSPS9oREd8qqGyDlqXuNUkPNsJ+raSdts9GxHQhJRysrN/7L0bE9yV93/ajkt4hadQDP0vdb5e0P+qd2nO2/0fST0r6WjFFHKqeMm8UunQek7TZ9ibbF0u6RdLhFdcclnRbY+T6GkkvRcTzRRd0QDrW3/YGSYck/VYFWnbNOtY9IjZFxMaI2Cjp7yV9sCJhL2X73v+spF+2fZHtN0j6BUnPFFzOQchS92dV/8tGti+TtEXS6UJLOTw9ZV7pW/gRcdb2nZJmVB+5vz8iTtq+o3H+PtVnZ+yUNCfpB6r/5q+EjPX/iKQfl/Q3jZbu2ajAaoIZ615ZWeofEc/Y/rykJyW9KunjEdFyKt8oyfi1/zNJn7B9QvUujg9HRCWWTbb9KUnXSVpre17S3ZLWSP1lHksrAEAiRqFLBwCQAwIfABJB4ANAIgh8AEgEgQ8AiSDwASARBD4AJOL/AQQUrIBXMacZ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727" y="8389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회귀 트리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예제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727" y="590332"/>
            <a:ext cx="8313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Linear Regression &amp; Decision Tree </a:t>
            </a:r>
            <a:r>
              <a:rPr lang="ko-KR" altLang="en-US" dirty="0"/>
              <a:t>수행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en-US" altLang="ko-KR" dirty="0"/>
              <a:t>/</a:t>
            </a:r>
            <a:r>
              <a:rPr lang="ko-KR" altLang="en-US" dirty="0"/>
              <a:t>시각화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69784" y="907864"/>
            <a:ext cx="819637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fig , (ax1, ax2, ax3) = </a:t>
            </a:r>
            <a:r>
              <a:rPr lang="en-US" altLang="ko-KR" sz="1400" dirty="0" err="1"/>
              <a:t>plt.subplots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=(14,4), </a:t>
            </a:r>
            <a:r>
              <a:rPr lang="en-US" altLang="ko-KR" sz="1400" dirty="0" err="1"/>
              <a:t>ncols</a:t>
            </a:r>
            <a:r>
              <a:rPr lang="en-US" altLang="ko-KR" sz="1400" dirty="0"/>
              <a:t>=3)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X</a:t>
            </a:r>
            <a:r>
              <a:rPr lang="ko-KR" altLang="en-US" sz="1400" dirty="0" err="1"/>
              <a:t>축값을</a:t>
            </a:r>
            <a:r>
              <a:rPr lang="ko-KR" altLang="en-US" sz="1400" dirty="0"/>
              <a:t> </a:t>
            </a:r>
            <a:r>
              <a:rPr lang="en-US" altLang="ko-KR" sz="1400" dirty="0"/>
              <a:t>4.5 ~ 8.5</a:t>
            </a:r>
            <a:r>
              <a:rPr lang="ko-KR" altLang="en-US" sz="1400" dirty="0"/>
              <a:t>로 변환하며 입력했을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선형 회귀와 결정 트리 회귀 예측 선 시각화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ko-KR" altLang="en-US" sz="1400" dirty="0"/>
              <a:t>선형 회귀로 학습된 모델 회귀 예측선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ax1.set_title('Linear Regression')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ax1.scatter(bostonDF_sample.RM, </a:t>
            </a:r>
            <a:r>
              <a:rPr lang="en-US" altLang="ko-KR" sz="1400" dirty="0" err="1"/>
              <a:t>bostonDF_sample.PRICE</a:t>
            </a:r>
            <a:r>
              <a:rPr lang="en-US" altLang="ko-KR" sz="1400" dirty="0"/>
              <a:t>, c="</a:t>
            </a:r>
            <a:r>
              <a:rPr lang="en-US" altLang="ko-KR" sz="1400" dirty="0" err="1"/>
              <a:t>darkorange</a:t>
            </a:r>
            <a:r>
              <a:rPr lang="en-US" altLang="ko-KR" sz="1400" dirty="0"/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ax1.plot(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pred_lr,label</a:t>
            </a:r>
            <a:r>
              <a:rPr lang="en-US" altLang="ko-KR" sz="1400" dirty="0"/>
              <a:t>="linear", linewidth=2 )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en-US" altLang="ko-KR" sz="1400" dirty="0" err="1"/>
              <a:t>DecisionTreeRegressor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max_depth</a:t>
            </a:r>
            <a:r>
              <a:rPr lang="ko-KR" altLang="en-US" sz="1400" dirty="0"/>
              <a:t>를 </a:t>
            </a:r>
            <a:r>
              <a:rPr lang="en-US" altLang="ko-KR" sz="1400" dirty="0"/>
              <a:t>2</a:t>
            </a:r>
            <a:r>
              <a:rPr lang="ko-KR" altLang="en-US" sz="1400" dirty="0"/>
              <a:t>로 했을 때 회귀 예측선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ax2.set_title('Decision Tree Regression: \n </a:t>
            </a:r>
            <a:r>
              <a:rPr lang="en-US" altLang="ko-KR" sz="1400" dirty="0" err="1"/>
              <a:t>max_depth</a:t>
            </a:r>
            <a:r>
              <a:rPr lang="en-US" altLang="ko-KR" sz="1400" dirty="0"/>
              <a:t>=2')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ax2.scatter(bostonDF_sample.RM, </a:t>
            </a:r>
            <a:r>
              <a:rPr lang="en-US" altLang="ko-KR" sz="1400" dirty="0" err="1"/>
              <a:t>bostonDF_sample.PRICE</a:t>
            </a:r>
            <a:r>
              <a:rPr lang="en-US" altLang="ko-KR" sz="1400" dirty="0"/>
              <a:t>, c="</a:t>
            </a:r>
            <a:r>
              <a:rPr lang="en-US" altLang="ko-KR" sz="1400" dirty="0" err="1"/>
              <a:t>darkorange</a:t>
            </a:r>
            <a:r>
              <a:rPr lang="en-US" altLang="ko-KR" sz="1400" dirty="0"/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ax2.plot(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, pred_rf2, label="max_depth:3", linewidth=2 )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# </a:t>
            </a:r>
            <a:r>
              <a:rPr lang="en-US" altLang="ko-KR" sz="1400" dirty="0" err="1"/>
              <a:t>DecisionTreeRegressor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max_depth</a:t>
            </a:r>
            <a:r>
              <a:rPr lang="ko-KR" altLang="en-US" sz="1400" dirty="0"/>
              <a:t>를 </a:t>
            </a:r>
            <a:r>
              <a:rPr lang="en-US" altLang="ko-KR" sz="1400" dirty="0"/>
              <a:t>7</a:t>
            </a:r>
            <a:r>
              <a:rPr lang="ko-KR" altLang="en-US" sz="1400" dirty="0"/>
              <a:t>로 했을 때 회귀 예측선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ax3.set_title('Decision Tree Regression: \n </a:t>
            </a:r>
            <a:r>
              <a:rPr lang="en-US" altLang="ko-KR" sz="1400" dirty="0" err="1"/>
              <a:t>max_depth</a:t>
            </a:r>
            <a:r>
              <a:rPr lang="en-US" altLang="ko-KR" sz="1400" dirty="0"/>
              <a:t>=7')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ax3.scatter(bostonDF_sample.RM, </a:t>
            </a:r>
            <a:r>
              <a:rPr lang="en-US" altLang="ko-KR" sz="1400" dirty="0" err="1"/>
              <a:t>bostonDF_sample.PRICE</a:t>
            </a:r>
            <a:r>
              <a:rPr lang="en-US" altLang="ko-KR" sz="1400" dirty="0"/>
              <a:t>, c="</a:t>
            </a:r>
            <a:r>
              <a:rPr lang="en-US" altLang="ko-KR" sz="1400" dirty="0" err="1"/>
              <a:t>darkorange</a:t>
            </a:r>
            <a:r>
              <a:rPr lang="en-US" altLang="ko-KR" sz="1400" dirty="0"/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ax3.plot(</a:t>
            </a:r>
            <a:r>
              <a:rPr lang="en-US" altLang="ko-KR" sz="1400" dirty="0" err="1"/>
              <a:t>X_test</a:t>
            </a:r>
            <a:r>
              <a:rPr lang="en-US" altLang="ko-KR" sz="1400" dirty="0"/>
              <a:t>, pred_rf7, label="max_depth:7", linewidth=2)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1" y="4687903"/>
            <a:ext cx="5880684" cy="190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4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(Gradient Descent)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11" name="Picture 1" descr="ClipData_20200204_0028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43" y="2141550"/>
            <a:ext cx="6133718" cy="1240345"/>
          </a:xfrm>
          <a:prstGeom prst="rect">
            <a:avLst/>
          </a:prstGeom>
        </p:spPr>
      </p:pic>
      <p:pic>
        <p:nvPicPr>
          <p:cNvPr id="12" name="Picture 1" descr="ClipData_20200204_0028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85" y="839784"/>
            <a:ext cx="3498208" cy="6693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5676" y="1649107"/>
            <a:ext cx="39852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편미분</a:t>
            </a:r>
            <a:r>
              <a:rPr lang="ko-KR" altLang="en-US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결과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5676" y="3488722"/>
            <a:ext cx="77598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err="1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학습률</a:t>
            </a:r>
            <a:r>
              <a:rPr lang="ko-KR" altLang="en-US" sz="20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 </a:t>
            </a:r>
            <a:r>
              <a:rPr lang="ko-KR" altLang="en-US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편미분</a:t>
            </a:r>
            <a:r>
              <a:rPr lang="ko-KR" altLang="en-US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값이 너무 </a:t>
            </a:r>
            <a:r>
              <a:rPr lang="ko-KR" altLang="en-US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클수</a:t>
            </a:r>
            <a:r>
              <a:rPr lang="ko-KR" altLang="en-US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있기 때문에 사용하는 보정계수 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676" y="4092729"/>
            <a:ext cx="735714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>
                <a:solidFill>
                  <a:srgbClr val="FF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경사하강법의 프로세스</a:t>
            </a:r>
            <a:endParaRPr lang="en-US" altLang="ko-KR" sz="2000" b="1" dirty="0">
              <a:solidFill>
                <a:srgbClr val="FF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28650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w1, w0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를 임의의 값으로 설정하고 첫 비용 함수의 값을 계산</a:t>
            </a:r>
          </a:p>
          <a:p>
            <a:pPr marL="628650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w1, w0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의 값을 위의 </a:t>
            </a: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편미분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값으로 업데이트 해주고 다시 비용 함수의 값을 계산</a:t>
            </a:r>
          </a:p>
          <a:p>
            <a:pPr marL="628650" indent="-2682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비용 함수의 값이 감소했으면 다시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2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번 반복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더 이상 비용 함수의 값이 감소하지 않으면 그때의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w1, w0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를 구하고 반복을 중지</a:t>
            </a:r>
          </a:p>
          <a:p>
            <a:pPr marL="628650" indent="-268288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400" b="1" dirty="0">
              <a:solidFill>
                <a:srgbClr val="FF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60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726" y="702415"/>
            <a:ext cx="838060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실제값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시뮬레이션하는</a:t>
            </a:r>
            <a:r>
              <a:rPr lang="ko-KR" altLang="en-US" dirty="0">
                <a:solidFill>
                  <a:srgbClr val="FF0000"/>
                </a:solidFill>
              </a:rPr>
              <a:t> 데이터 값 생성</a:t>
            </a:r>
            <a:r>
              <a:rPr lang="ko-KR" altLang="en-US" dirty="0"/>
              <a:t> </a:t>
            </a:r>
            <a:endParaRPr lang="en-US" altLang="ko-KR" dirty="0"/>
          </a:p>
          <a:p>
            <a:pPr marL="5365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/>
              <a:t>Y=4X+6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경사하강을 반복적으로 수행하여 </a:t>
            </a:r>
            <a:r>
              <a:rPr lang="en-US" altLang="ko-KR" dirty="0">
                <a:solidFill>
                  <a:srgbClr val="FF0000"/>
                </a:solidFill>
              </a:rPr>
              <a:t>w0, w1</a:t>
            </a:r>
            <a:r>
              <a:rPr lang="ko-KR" altLang="en-US" dirty="0">
                <a:solidFill>
                  <a:srgbClr val="FF0000"/>
                </a:solidFill>
              </a:rPr>
              <a:t>을 업데이트하는 함수 생성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 </a:t>
            </a:r>
          </a:p>
          <a:p>
            <a:pPr marL="5365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 err="1"/>
              <a:t>get_weight_updates</a:t>
            </a:r>
            <a:r>
              <a:rPr lang="en-US" altLang="ko-KR" sz="1800" dirty="0"/>
              <a:t>()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경사하강을 반복적으로 수행하는 함수 생성</a:t>
            </a:r>
            <a:endParaRPr lang="en-US" altLang="ko-KR" dirty="0"/>
          </a:p>
          <a:p>
            <a:pPr marL="5365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 err="1"/>
              <a:t>gradient_descent_steps</a:t>
            </a:r>
            <a:r>
              <a:rPr lang="en-US" altLang="ko-KR" sz="1800" dirty="0"/>
              <a:t>()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예측 오차 비용을 계산을 수행하는 함수 작성</a:t>
            </a:r>
            <a:endParaRPr lang="en-US" altLang="ko-KR" dirty="0">
              <a:solidFill>
                <a:srgbClr val="FF0000"/>
              </a:solidFill>
            </a:endParaRPr>
          </a:p>
          <a:p>
            <a:pPr marL="5365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 err="1"/>
              <a:t>get_cost</a:t>
            </a:r>
            <a:r>
              <a:rPr lang="en-US" altLang="ko-KR" sz="1800" dirty="0"/>
              <a:t>() : 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경사 </a:t>
            </a:r>
            <a:r>
              <a:rPr lang="ko-KR" altLang="en-US" dirty="0" err="1">
                <a:solidFill>
                  <a:srgbClr val="FF0000"/>
                </a:solidFill>
              </a:rPr>
              <a:t>하강법</a:t>
            </a:r>
            <a:r>
              <a:rPr lang="ko-KR" altLang="en-US" dirty="0">
                <a:solidFill>
                  <a:srgbClr val="FF0000"/>
                </a:solidFill>
              </a:rPr>
              <a:t> 수행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경사하강법</a:t>
            </a:r>
            <a:r>
              <a:rPr lang="ko-KR" altLang="en-US" dirty="0">
                <a:solidFill>
                  <a:srgbClr val="FF0000"/>
                </a:solidFill>
              </a:rPr>
              <a:t> 예측 오류 결과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정리</a:t>
            </a:r>
            <a:r>
              <a:rPr lang="ko-KR" altLang="en-US" dirty="0"/>
              <a:t> </a:t>
            </a:r>
            <a:endParaRPr lang="en-US" altLang="ko-KR" dirty="0"/>
          </a:p>
          <a:p>
            <a:pPr marL="5365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데이터 값 생성 후 아래 함수 순차적으로 수행 </a:t>
            </a:r>
            <a:endParaRPr lang="en-US" altLang="ko-KR" sz="1800" dirty="0"/>
          </a:p>
          <a:p>
            <a:pPr marL="5365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 err="1"/>
              <a:t>get_cost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gradient_descent_steps</a:t>
            </a:r>
            <a:r>
              <a:rPr lang="en-US" altLang="ko-KR" sz="1800" dirty="0"/>
              <a:t>(</a:t>
            </a:r>
            <a:r>
              <a:rPr lang="en-US" altLang="ko-KR" sz="1800" dirty="0" err="1"/>
              <a:t>get_weight_updates</a:t>
            </a:r>
            <a:r>
              <a:rPr lang="en-US" altLang="ko-KR" sz="1800" dirty="0"/>
              <a:t>()))</a:t>
            </a:r>
          </a:p>
        </p:txBody>
      </p:sp>
    </p:spTree>
    <p:extLst>
      <p:ext uri="{BB962C8B-B14F-4D97-AF65-F5344CB8AC3E}">
        <p14:creationId xmlns:p14="http://schemas.microsoft.com/office/powerpoint/2010/main" val="1941093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경사하강법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727" y="818597"/>
            <a:ext cx="760881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r>
              <a:rPr lang="ko-KR" altLang="en-US" dirty="0" err="1"/>
              <a:t>실제값을</a:t>
            </a:r>
            <a:r>
              <a:rPr lang="ko-KR" altLang="en-US" dirty="0"/>
              <a:t> </a:t>
            </a:r>
            <a:r>
              <a:rPr lang="en-US" altLang="ko-KR" dirty="0"/>
              <a:t>Y=4X+6 </a:t>
            </a:r>
            <a:r>
              <a:rPr lang="ko-KR" altLang="en-US" dirty="0" err="1"/>
              <a:t>시뮬레이션하는</a:t>
            </a:r>
            <a:r>
              <a:rPr lang="ko-KR" altLang="en-US" dirty="0"/>
              <a:t> 데이터 값 생성</a:t>
            </a:r>
            <a:endParaRPr lang="en-US" altLang="ko-KR" dirty="0"/>
          </a:p>
          <a:p>
            <a:pPr marL="536575">
              <a:buFont typeface="Wingdings" panose="05000000000000000000" pitchFamily="2" charset="2"/>
              <a:buChar char="Ø"/>
            </a:pPr>
            <a:r>
              <a:rPr lang="en-US" altLang="ko-KR" sz="1600" dirty="0"/>
              <a:t>X </a:t>
            </a:r>
            <a:r>
              <a:rPr lang="ko-KR" altLang="en-US" sz="1600" dirty="0"/>
              <a:t>와 </a:t>
            </a:r>
            <a:r>
              <a:rPr lang="en-US" altLang="ko-KR" sz="1600" dirty="0"/>
              <a:t>y </a:t>
            </a:r>
            <a:r>
              <a:rPr lang="ko-KR" altLang="en-US" sz="1600" dirty="0"/>
              <a:t>값은 무작위로 뽑은 값</a:t>
            </a:r>
            <a:endParaRPr lang="en-US" altLang="ko-KR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612396" y="1847656"/>
            <a:ext cx="6766661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60363" indent="-360363">
              <a:lnSpc>
                <a:spcPct val="130000"/>
              </a:lnSpc>
              <a:buFont typeface="Wingdings" panose="05000000000000000000" pitchFamily="2" charset="2"/>
              <a:buChar char="u"/>
              <a:defRPr sz="2000" b="1">
                <a:latin typeface="MD개성체" panose="02020603020101020101" pitchFamily="18" charset="-127"/>
                <a:ea typeface="MD개성체" panose="02020603020101020101" pitchFamily="18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numpy</a:t>
            </a:r>
            <a:r>
              <a:rPr lang="en-US" altLang="ko-KR" sz="1400" dirty="0"/>
              <a:t> as np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matplotlib.pyplot</a:t>
            </a:r>
            <a:r>
              <a:rPr lang="en-US" altLang="ko-KR" sz="1400" dirty="0"/>
              <a:t> as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%</a:t>
            </a:r>
            <a:r>
              <a:rPr lang="en-US" altLang="ko-KR" sz="1400" dirty="0" err="1"/>
              <a:t>matplotlib</a:t>
            </a:r>
            <a:r>
              <a:rPr lang="en-US" altLang="ko-KR" sz="1400" dirty="0"/>
              <a:t> inline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/>
              <a:t>np.random.seed</a:t>
            </a:r>
            <a:r>
              <a:rPr lang="en-US" altLang="ko-KR" sz="1400" dirty="0"/>
              <a:t>(0)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y = 4X + 6 </a:t>
            </a:r>
            <a:r>
              <a:rPr lang="ko-KR" altLang="en-US" sz="1400" dirty="0">
                <a:solidFill>
                  <a:srgbClr val="0070C0"/>
                </a:solidFill>
              </a:rPr>
              <a:t>식을 근사</a:t>
            </a:r>
            <a:r>
              <a:rPr lang="en-US" altLang="ko-KR" sz="1400" dirty="0">
                <a:solidFill>
                  <a:srgbClr val="0070C0"/>
                </a:solidFill>
              </a:rPr>
              <a:t>(w1=4, w0=6). random </a:t>
            </a:r>
            <a:r>
              <a:rPr lang="ko-KR" altLang="en-US" sz="1400" dirty="0">
                <a:solidFill>
                  <a:srgbClr val="0070C0"/>
                </a:solidFill>
              </a:rPr>
              <a:t>값은 </a:t>
            </a:r>
            <a:r>
              <a:rPr lang="en-US" altLang="ko-KR" sz="1400" dirty="0">
                <a:solidFill>
                  <a:srgbClr val="0070C0"/>
                </a:solidFill>
              </a:rPr>
              <a:t>Noise</a:t>
            </a:r>
            <a:r>
              <a:rPr lang="ko-KR" altLang="en-US" sz="1400" dirty="0">
                <a:solidFill>
                  <a:srgbClr val="0070C0"/>
                </a:solidFill>
              </a:rPr>
              <a:t>를 위해 </a:t>
            </a:r>
            <a:r>
              <a:rPr lang="ko-KR" altLang="en-US" sz="1400" dirty="0" err="1">
                <a:solidFill>
                  <a:srgbClr val="0070C0"/>
                </a:solidFill>
              </a:rPr>
              <a:t>만듬</a:t>
            </a:r>
            <a:endParaRPr lang="ko-KR" altLang="en-US" sz="1400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X = 2 * </a:t>
            </a:r>
            <a:r>
              <a:rPr lang="en-US" altLang="ko-KR" sz="1400" dirty="0" err="1">
                <a:solidFill>
                  <a:srgbClr val="FF0000"/>
                </a:solidFill>
              </a:rPr>
              <a:t>np.random.rand</a:t>
            </a:r>
            <a:r>
              <a:rPr lang="en-US" altLang="ko-KR" sz="1400" dirty="0">
                <a:solidFill>
                  <a:srgbClr val="FF0000"/>
                </a:solidFill>
              </a:rPr>
              <a:t>(100,1)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y = 6 + 4 * X+ </a:t>
            </a:r>
            <a:r>
              <a:rPr lang="en-US" altLang="ko-KR" sz="1400" dirty="0" err="1">
                <a:solidFill>
                  <a:srgbClr val="FF0000"/>
                </a:solidFill>
              </a:rPr>
              <a:t>np.random.randn</a:t>
            </a:r>
            <a:r>
              <a:rPr lang="en-US" altLang="ko-KR" sz="1400" dirty="0">
                <a:solidFill>
                  <a:srgbClr val="FF0000"/>
                </a:solidFill>
              </a:rPr>
              <a:t>(100,1)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0070C0"/>
                </a:solidFill>
              </a:rPr>
              <a:t># X, y </a:t>
            </a:r>
            <a:r>
              <a:rPr lang="ko-KR" altLang="en-US" sz="1400" dirty="0">
                <a:solidFill>
                  <a:srgbClr val="0070C0"/>
                </a:solidFill>
              </a:rPr>
              <a:t>데이터 셋 </a:t>
            </a:r>
            <a:r>
              <a:rPr lang="en-US" altLang="ko-KR" sz="1400" dirty="0">
                <a:solidFill>
                  <a:srgbClr val="0070C0"/>
                </a:solidFill>
              </a:rPr>
              <a:t>scatter plot</a:t>
            </a:r>
            <a:r>
              <a:rPr lang="ko-KR" altLang="en-US" sz="1400" dirty="0">
                <a:solidFill>
                  <a:srgbClr val="0070C0"/>
                </a:solidFill>
              </a:rPr>
              <a:t>으로 시각화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 err="1">
                <a:solidFill>
                  <a:srgbClr val="FF0000"/>
                </a:solidFill>
              </a:rPr>
              <a:t>plt.scatter</a:t>
            </a:r>
            <a:r>
              <a:rPr lang="en-US" altLang="ko-KR" sz="1400" dirty="0">
                <a:solidFill>
                  <a:srgbClr val="FF0000"/>
                </a:solidFill>
              </a:rPr>
              <a:t>(X, y)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815" y="3671232"/>
            <a:ext cx="43719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813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6658</TotalTime>
  <Words>8878</Words>
  <Application>Microsoft Office PowerPoint</Application>
  <PresentationFormat>화면 슬라이드 쇼(4:3)</PresentationFormat>
  <Paragraphs>847</Paragraphs>
  <Slides>63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4" baseType="lpstr">
      <vt:lpstr>HY헤드라인M</vt:lpstr>
      <vt:lpstr>MD개성체</vt:lpstr>
      <vt:lpstr>STIXMathJax_Normal-italic</vt:lpstr>
      <vt:lpstr>굴림</vt:lpstr>
      <vt:lpstr>맑은 고딕</vt:lpstr>
      <vt:lpstr>Arial</vt:lpstr>
      <vt:lpstr>Calibri</vt:lpstr>
      <vt:lpstr>Cambria Math</vt:lpstr>
      <vt:lpstr>Wingdings</vt:lpstr>
      <vt:lpstr>Office Theme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keywords/>
  <dc:description>generated using python-pptx</dc:description>
  <cp:lastModifiedBy>이 병관</cp:lastModifiedBy>
  <cp:revision>131</cp:revision>
  <dcterms:created xsi:type="dcterms:W3CDTF">2013-01-27T09:14:16Z</dcterms:created>
  <dcterms:modified xsi:type="dcterms:W3CDTF">2023-05-22T11:47:17Z</dcterms:modified>
  <cp:category/>
</cp:coreProperties>
</file>